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1079" r:id="rId2"/>
    <p:sldId id="1080" r:id="rId3"/>
    <p:sldId id="272" r:id="rId4"/>
    <p:sldId id="1314" r:id="rId5"/>
    <p:sldId id="1082" r:id="rId6"/>
    <p:sldId id="1084" r:id="rId7"/>
    <p:sldId id="1315" r:id="rId8"/>
    <p:sldId id="1085" r:id="rId9"/>
    <p:sldId id="1081" r:id="rId10"/>
    <p:sldId id="1083" r:id="rId11"/>
    <p:sldId id="1086"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38">
          <p15:clr>
            <a:srgbClr val="A4A3A4"/>
          </p15:clr>
        </p15:guide>
        <p15:guide id="2" orient="horz" pos="300">
          <p15:clr>
            <a:srgbClr val="A4A3A4"/>
          </p15:clr>
        </p15:guide>
        <p15:guide id="3" orient="horz" pos="573">
          <p15:clr>
            <a:srgbClr val="A4A3A4"/>
          </p15:clr>
        </p15:guide>
        <p15:guide id="4" pos="2156">
          <p15:clr>
            <a:srgbClr val="A4A3A4"/>
          </p15:clr>
        </p15:guide>
        <p15:guide id="5" pos="28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Thomas Caley" initials="TC [6]" lastIdx="1" clrIdx="6">
    <p:extLst/>
  </p:cmAuthor>
  <p:cmAuthor id="1" name="Brock Faucette" initials="BF" lastIdx="15" clrIdx="0">
    <p:extLst/>
  </p:cmAuthor>
  <p:cmAuthor id="8" name="Thomas Caley" initials="TC [7]" lastIdx="1" clrIdx="7">
    <p:extLst/>
  </p:cmAuthor>
  <p:cmAuthor id="2" name="Thomas Caley" initials="TC" lastIdx="1" clrIdx="1">
    <p:extLst/>
  </p:cmAuthor>
  <p:cmAuthor id="9" name="Thomas Caley" initials="TC [8]" lastIdx="1" clrIdx="8">
    <p:extLst/>
  </p:cmAuthor>
  <p:cmAuthor id="3" name="Thomas Caley" initials="TC [2]" lastIdx="1" clrIdx="2">
    <p:extLst/>
  </p:cmAuthor>
  <p:cmAuthor id="10" name="Thomas Caley" initials="TC [9]" lastIdx="1" clrIdx="9">
    <p:extLst/>
  </p:cmAuthor>
  <p:cmAuthor id="4" name="Thomas Caley" initials="TC [3]" lastIdx="1" clrIdx="3">
    <p:extLst/>
  </p:cmAuthor>
  <p:cmAuthor id="11" name="Thomas Caley" initials="TC [10]" lastIdx="1" clrIdx="10">
    <p:extLst/>
  </p:cmAuthor>
  <p:cmAuthor id="5" name="Thomas Caley" initials="TC [4]" lastIdx="1" clrIdx="4">
    <p:extLst/>
  </p:cmAuthor>
  <p:cmAuthor id="12" name="Sonia Bauer" initials="SB" lastIdx="16" clrIdx="11">
    <p:extLst/>
  </p:cmAuthor>
  <p:cmAuthor id="6" name="Thomas Caley" initials="TC [5]"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323"/>
    <a:srgbClr val="72246C"/>
    <a:srgbClr val="48A23F"/>
    <a:srgbClr val="672D89"/>
    <a:srgbClr val="00857D"/>
    <a:srgbClr val="A93F6B"/>
    <a:srgbClr val="3B5DAE"/>
    <a:srgbClr val="7F337E"/>
    <a:srgbClr val="DC6B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0899" autoAdjust="0"/>
  </p:normalViewPr>
  <p:slideViewPr>
    <p:cSldViewPr snapToGrid="0" snapToObjects="1" showGuides="1">
      <p:cViewPr varScale="1">
        <p:scale>
          <a:sx n="111" d="100"/>
          <a:sy n="111" d="100"/>
        </p:scale>
        <p:origin x="1374" y="102"/>
      </p:cViewPr>
      <p:guideLst>
        <p:guide orient="horz" pos="1338"/>
        <p:guide orient="horz" pos="300"/>
        <p:guide orient="horz" pos="573"/>
        <p:guide pos="2156"/>
        <p:guide pos="287"/>
      </p:guideLst>
    </p:cSldViewPr>
  </p:slid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sher, Marianne" userId="29c362cc-c1bc-43a2-b97d-6d4c83b6ae4a" providerId="ADAL" clId="{59B3BC67-B52D-4D0F-A58A-D4ED9DD5490C}"/>
    <pc:docChg chg="custSel modSld">
      <pc:chgData name="Fisher, Marianne" userId="29c362cc-c1bc-43a2-b97d-6d4c83b6ae4a" providerId="ADAL" clId="{59B3BC67-B52D-4D0F-A58A-D4ED9DD5490C}" dt="2019-05-08T14:34:23.191" v="70" actId="20577"/>
      <pc:docMkLst>
        <pc:docMk/>
      </pc:docMkLst>
      <pc:sldChg chg="modNotesTx">
        <pc:chgData name="Fisher, Marianne" userId="29c362cc-c1bc-43a2-b97d-6d4c83b6ae4a" providerId="ADAL" clId="{59B3BC67-B52D-4D0F-A58A-D4ED9DD5490C}" dt="2019-05-03T14:40:27.890" v="7" actId="20577"/>
        <pc:sldMkLst>
          <pc:docMk/>
          <pc:sldMk cId="0" sldId="272"/>
        </pc:sldMkLst>
      </pc:sldChg>
      <pc:sldChg chg="modNotesTx">
        <pc:chgData name="Fisher, Marianne" userId="29c362cc-c1bc-43a2-b97d-6d4c83b6ae4a" providerId="ADAL" clId="{59B3BC67-B52D-4D0F-A58A-D4ED9DD5490C}" dt="2019-05-08T14:33:46.998" v="58" actId="20577"/>
        <pc:sldMkLst>
          <pc:docMk/>
          <pc:sldMk cId="63098794" sldId="1082"/>
        </pc:sldMkLst>
      </pc:sldChg>
      <pc:sldChg chg="modNotesTx">
        <pc:chgData name="Fisher, Marianne" userId="29c362cc-c1bc-43a2-b97d-6d4c83b6ae4a" providerId="ADAL" clId="{59B3BC67-B52D-4D0F-A58A-D4ED9DD5490C}" dt="2019-05-08T14:34:23.191" v="70" actId="20577"/>
        <pc:sldMkLst>
          <pc:docMk/>
          <pc:sldMk cId="2557556084" sldId="1084"/>
        </pc:sldMkLst>
      </pc:sldChg>
      <pc:sldChg chg="modNotesTx">
        <pc:chgData name="Fisher, Marianne" userId="29c362cc-c1bc-43a2-b97d-6d4c83b6ae4a" providerId="ADAL" clId="{59B3BC67-B52D-4D0F-A58A-D4ED9DD5490C}" dt="2019-05-03T14:42:03.190" v="53" actId="20577"/>
        <pc:sldMkLst>
          <pc:docMk/>
          <pc:sldMk cId="3543774424" sldId="131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39D95F-9460-0440-9860-1A57FB5F8A2B}" type="datetimeFigureOut">
              <a:rPr lang="en-US" smtClean="0"/>
              <a:t>5/8/2019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FBB091-2F95-4A45-9F22-28B9876BB232}" type="slidenum">
              <a:rPr lang="en-US" smtClean="0"/>
              <a:t>‹#›</a:t>
            </a:fld>
            <a:endParaRPr lang="en-US" dirty="0"/>
          </a:p>
        </p:txBody>
      </p:sp>
    </p:spTree>
    <p:extLst>
      <p:ext uri="{BB962C8B-B14F-4D97-AF65-F5344CB8AC3E}">
        <p14:creationId xmlns:p14="http://schemas.microsoft.com/office/powerpoint/2010/main" val="75799722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3DAA10-76F1-BB44-9D35-7CFF32032758}" type="datetimeFigureOut">
              <a:rPr lang="en-US" smtClean="0"/>
              <a:t>5/8/2019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F9647A-3E31-3A41-A4E9-ABE8D6F99CD0}" type="slidenum">
              <a:rPr lang="en-US" smtClean="0"/>
              <a:t>‹#›</a:t>
            </a:fld>
            <a:endParaRPr lang="en-US" dirty="0"/>
          </a:p>
        </p:txBody>
      </p:sp>
    </p:spTree>
    <p:extLst>
      <p:ext uri="{BB962C8B-B14F-4D97-AF65-F5344CB8AC3E}">
        <p14:creationId xmlns:p14="http://schemas.microsoft.com/office/powerpoint/2010/main" val="1485223157"/>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 </a:t>
            </a:r>
          </a:p>
          <a:p>
            <a:endParaRPr lang="en-US" dirty="0"/>
          </a:p>
          <a:p>
            <a:r>
              <a:rPr lang="en-US" dirty="0"/>
              <a:t>Sales &amp; use tax is not new and has been around for some time, however as your trusted advisor it is important that we keep you up to date with current changes that may impact your business. Over the last year there have been regulatory changes that might impact where you are collecting and remitting sales tax. We will walk you through the changes that have taken place, explain how it impacts your business, and how we can consult you moving forward. </a:t>
            </a:r>
          </a:p>
        </p:txBody>
      </p:sp>
    </p:spTree>
    <p:extLst>
      <p:ext uri="{BB962C8B-B14F-4D97-AF65-F5344CB8AC3E}">
        <p14:creationId xmlns:p14="http://schemas.microsoft.com/office/powerpoint/2010/main" val="3791981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 </a:t>
            </a:r>
          </a:p>
          <a:p>
            <a:endParaRPr lang="en-US" dirty="0"/>
          </a:p>
          <a:p>
            <a:pPr marL="228600" indent="-228600">
              <a:buAutoNum type="arabicParenR"/>
            </a:pPr>
            <a:r>
              <a:rPr lang="en-US" dirty="0"/>
              <a:t>Before South Dakota vs. Wayfair: Quill was the law of the land which was decided by SCOTUS in 1992. Nexus was defined as a business having a “physical presence” in a state, which would mean they are required to collect sales tax. </a:t>
            </a:r>
          </a:p>
          <a:p>
            <a:pPr marL="0" indent="0">
              <a:buNone/>
            </a:pPr>
            <a:r>
              <a:rPr lang="en-US" dirty="0"/>
              <a:t>	- South Dakota was most successful in challenging this decision, as SCOTUS accepted the case of South Dakota vs. Wayfair and made their decision in June of 2018.</a:t>
            </a:r>
          </a:p>
          <a:p>
            <a:pPr marL="0" indent="0">
              <a:buNone/>
            </a:pPr>
            <a:endParaRPr lang="en-US" dirty="0"/>
          </a:p>
          <a:p>
            <a:pPr marL="0" indent="0">
              <a:buNone/>
            </a:pPr>
            <a:r>
              <a:rPr lang="en-US" dirty="0"/>
              <a:t>2) Changing Legislation: </a:t>
            </a:r>
          </a:p>
          <a:p>
            <a:pPr marL="0" indent="0">
              <a:buNone/>
            </a:pPr>
            <a:r>
              <a:rPr lang="en-US" dirty="0"/>
              <a:t>South Dakota v. Wayfair (6/2018): This ruling overturned Quill and expanded the definition of nexus to include economic presence as a factor in Nexus determination. In the 10 months since this decision we have seen states update and change their economic nexus reporting standards to include updated economic nexus thresholds.  </a:t>
            </a:r>
          </a:p>
        </p:txBody>
      </p:sp>
    </p:spTree>
    <p:extLst>
      <p:ext uri="{BB962C8B-B14F-4D97-AF65-F5344CB8AC3E}">
        <p14:creationId xmlns:p14="http://schemas.microsoft.com/office/powerpoint/2010/main" val="2632768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Talking Points: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228600" marR="0" lvl="0" indent="-228600" algn="l" defTabSz="457200" rtl="0" eaLnBrk="0" fontAlgn="base" latinLnBrk="0" hangingPunct="0">
              <a:lnSpc>
                <a:spcPct val="100000"/>
              </a:lnSpc>
              <a:spcBef>
                <a:spcPct val="30000"/>
              </a:spcBef>
              <a:spcAft>
                <a:spcPct val="0"/>
              </a:spcAft>
              <a:buClrTx/>
              <a:buSzTx/>
              <a:buFontTx/>
              <a:buAutoNum type="arabicParenR"/>
              <a:tabLst/>
              <a:defRPr/>
            </a:pPr>
            <a:r>
              <a:rPr lang="en-US" dirty="0"/>
              <a:t>Jurisdictions enforcing new economic nexus guidelines: Since the decision back in 6/2018 states have made updates and changes to their economic nexus guidelines. This is something that we will continue to see happen as many jurisdictions are evaluating how they will react to the SCOTUS decision. These economic thresholds are defined by total gross revenue and/or the number of transactions in each jurisdiction. What causes confusion is that each jurisdiction has unique thresholds that they have defined. </a:t>
            </a:r>
          </a:p>
          <a:p>
            <a:pPr marL="228600" marR="0" lvl="0" indent="-228600" algn="l" defTabSz="457200" rtl="0" eaLnBrk="0" fontAlgn="base" latinLnBrk="0" hangingPunct="0">
              <a:lnSpc>
                <a:spcPct val="100000"/>
              </a:lnSpc>
              <a:spcBef>
                <a:spcPct val="30000"/>
              </a:spcBef>
              <a:spcAft>
                <a:spcPct val="0"/>
              </a:spcAft>
              <a:buClrTx/>
              <a:buSzTx/>
              <a:buFontTx/>
              <a:buAutoNum type="arabicParenR"/>
              <a:tabLst/>
              <a:defRPr/>
            </a:pPr>
            <a:r>
              <a:rPr lang="en-US" dirty="0"/>
              <a:t>Now that the definition of Nexus has been expanded jurisdictions across the US are estimated to collect an additional $8-23 billion in new revenue. </a:t>
            </a:r>
          </a:p>
          <a:p>
            <a:pPr marL="228600" marR="0" lvl="0" indent="-228600" algn="l" defTabSz="457200" rtl="0" eaLnBrk="0" fontAlgn="base" latinLnBrk="0" hangingPunct="0">
              <a:lnSpc>
                <a:spcPct val="100000"/>
              </a:lnSpc>
              <a:spcBef>
                <a:spcPct val="30000"/>
              </a:spcBef>
              <a:spcAft>
                <a:spcPct val="0"/>
              </a:spcAft>
              <a:buClrTx/>
              <a:buSzTx/>
              <a:buFontTx/>
              <a:buAutoNum type="arabicParenR"/>
              <a:tabLst/>
              <a:defRPr/>
            </a:pPr>
            <a:r>
              <a:rPr lang="en-US" dirty="0"/>
              <a:t>Jurisdictions are also hiring more auditors to find businesses that are non compliant. An example of that would be Wisconsin and California who are estimated to increase their additional revenue in the millions because they have more boots on the ground.</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Sources: Vertex “State Sales Tax Changes”, “Sales and Use Tax Audits Uncovered” A joint study by Avalara and </a:t>
            </a:r>
            <a:r>
              <a:rPr lang="en-US" dirty="0" err="1"/>
              <a:t>Peisner</a:t>
            </a:r>
            <a:r>
              <a:rPr lang="en-US" dirty="0"/>
              <a:t> Johnson &amp; Company, Vertex Webcast “New Online Sales Tax Reality: Navigating the Post-Wayfair World” </a:t>
            </a:r>
          </a:p>
          <a:p>
            <a:endParaRPr lang="en-US" dirty="0"/>
          </a:p>
        </p:txBody>
      </p:sp>
    </p:spTree>
    <p:extLst>
      <p:ext uri="{BB962C8B-B14F-4D97-AF65-F5344CB8AC3E}">
        <p14:creationId xmlns:p14="http://schemas.microsoft.com/office/powerpoint/2010/main" val="3572407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 </a:t>
            </a:r>
          </a:p>
          <a:p>
            <a:endParaRPr lang="en-US" dirty="0"/>
          </a:p>
          <a:p>
            <a:r>
              <a:rPr lang="en-US" dirty="0"/>
              <a:t>1) As you can see there is more activity with sales &amp; use tax and jurisdictions are much more aggressive. We want to ensure that you are aware that you could be at a higher risk of audit. A SUT (sales &amp; use) tax audit can be stressful on a business as the auditor could be in your office anywhere between 2-4 week and it could last up to 45 days. We also want to help you avoid the average costs of the audit. On average an audit could cost a business $114,000, that includes penalties, interest, and fees. What this doesn’t include is the cost of productivity to your business. </a:t>
            </a:r>
          </a:p>
          <a:p>
            <a:endParaRPr lang="en-US" dirty="0"/>
          </a:p>
          <a:p>
            <a:r>
              <a:rPr lang="en-US" dirty="0"/>
              <a:t>2) Many businesses find SUT very confusing because of the complexity. Unfortunately, we don’t have a national sales tax and because of that we have 11,000+ jurisdictions that all have their own rates and rules. As businesses are expanding outside their home jurisdiction many find themselves in unfamiliar jurisdictions that have very complex rates and rules. It is very hard to understand and keep up with what is accurate when calculating sales &amp; use tax. In the US alone we have over unique 60,000 taxability rates &amp; rules with on average 600 rates &amp; rules changes per year. </a:t>
            </a:r>
          </a:p>
          <a:p>
            <a:endParaRPr lang="en-US" dirty="0"/>
          </a:p>
          <a:p>
            <a:endParaRPr lang="en-US" dirty="0"/>
          </a:p>
          <a:p>
            <a:r>
              <a:rPr lang="en-US" dirty="0"/>
              <a:t>Sources: “Sales and Use Tax Audits Uncovered” A joint study by Avalara and </a:t>
            </a:r>
            <a:r>
              <a:rPr lang="en-US" dirty="0" err="1"/>
              <a:t>Peisner</a:t>
            </a:r>
            <a:r>
              <a:rPr lang="en-US" dirty="0"/>
              <a:t> Johnson &amp; Company</a:t>
            </a:r>
          </a:p>
        </p:txBody>
      </p:sp>
    </p:spTree>
    <p:extLst>
      <p:ext uri="{BB962C8B-B14F-4D97-AF65-F5344CB8AC3E}">
        <p14:creationId xmlns:p14="http://schemas.microsoft.com/office/powerpoint/2010/main" val="4263091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 </a:t>
            </a:r>
          </a:p>
          <a:p>
            <a:endParaRPr lang="en-US" dirty="0"/>
          </a:p>
          <a:p>
            <a:r>
              <a:rPr lang="en-US" dirty="0"/>
              <a:t>We have complied a list to help us understand how vulnerable your business may be. We would like to walk through this check list with you and get a better understanding of where those vulnerabilities may fall. </a:t>
            </a:r>
          </a:p>
          <a:p>
            <a:endParaRPr lang="en-US" dirty="0"/>
          </a:p>
          <a:p>
            <a:r>
              <a:rPr lang="en-US" dirty="0"/>
              <a:t>Open a discussion with the client around what they are selling, how they are selling it, where they are selling and how they currently are managing sales &amp; use tax. </a:t>
            </a:r>
          </a:p>
        </p:txBody>
      </p:sp>
    </p:spTree>
    <p:extLst>
      <p:ext uri="{BB962C8B-B14F-4D97-AF65-F5344CB8AC3E}">
        <p14:creationId xmlns:p14="http://schemas.microsoft.com/office/powerpoint/2010/main" val="1065871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a:t>
            </a:r>
          </a:p>
          <a:p>
            <a:endParaRPr lang="en-US" dirty="0"/>
          </a:p>
          <a:p>
            <a:r>
              <a:rPr lang="en-US" dirty="0"/>
              <a:t>In summary the major impacts to you and your business from all of this are:</a:t>
            </a:r>
          </a:p>
          <a:p>
            <a:endParaRPr lang="en-US" dirty="0"/>
          </a:p>
          <a:p>
            <a:pPr marL="171450" indent="-171450">
              <a:buFontTx/>
              <a:buChar char="-"/>
            </a:pPr>
            <a:r>
              <a:rPr lang="en-US" dirty="0"/>
              <a:t>States can now collect tax on remote transactions: Are you confident that you are collecting and remitting in all of the right jurisdictions</a:t>
            </a:r>
          </a:p>
          <a:p>
            <a:pPr marL="171450" indent="-171450">
              <a:buFontTx/>
              <a:buChar char="-"/>
            </a:pPr>
            <a:r>
              <a:rPr lang="en-US" dirty="0"/>
              <a:t>How are you tracking all sales, are you keeping track of the # of transactions and or gross revenue in each jurisdiction that you sell in?</a:t>
            </a:r>
          </a:p>
          <a:p>
            <a:pPr marL="171450" indent="-171450">
              <a:buFontTx/>
              <a:buChar char="-"/>
            </a:pPr>
            <a:r>
              <a:rPr lang="en-US" dirty="0"/>
              <a:t>It is more important than ever that as a business you create a strategic plan to stay compliant – Our firm can provide you the guidance, tools and services to help you stay in compliance </a:t>
            </a:r>
          </a:p>
        </p:txBody>
      </p:sp>
    </p:spTree>
    <p:extLst>
      <p:ext uri="{BB962C8B-B14F-4D97-AF65-F5344CB8AC3E}">
        <p14:creationId xmlns:p14="http://schemas.microsoft.com/office/powerpoint/2010/main" val="813654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a:t>
            </a:r>
          </a:p>
          <a:p>
            <a:endParaRPr lang="en-US" dirty="0"/>
          </a:p>
          <a:p>
            <a:pPr marL="171450" indent="-171450">
              <a:buFontTx/>
              <a:buChar char="-"/>
            </a:pPr>
            <a:r>
              <a:rPr lang="en-US" dirty="0"/>
              <a:t>Our firm will help you by completing a comprehensive review of your current sales activity and will provide the following services to you:</a:t>
            </a:r>
          </a:p>
          <a:p>
            <a:pPr marL="171450" indent="-171450">
              <a:buFontTx/>
              <a:buChar char="-"/>
            </a:pPr>
            <a:endParaRPr lang="en-US" dirty="0"/>
          </a:p>
          <a:p>
            <a:pPr marL="228600" indent="-228600">
              <a:buFontTx/>
              <a:buAutoNum type="arabicParenR"/>
            </a:pPr>
            <a:r>
              <a:rPr lang="en-US" dirty="0"/>
              <a:t>Nexus studies &amp; product taxability reviews:</a:t>
            </a:r>
          </a:p>
          <a:p>
            <a:pPr marL="685800" lvl="1" indent="-228600">
              <a:buFont typeface="Wingdings" panose="05000000000000000000" pitchFamily="2" charset="2"/>
              <a:buChar char="§"/>
            </a:pPr>
            <a:r>
              <a:rPr lang="en-US" dirty="0"/>
              <a:t>It is important that we do an analysis of your current sales activity including where you are collecting and if there are any jurisdictions that you should be collecting that you are not collecting and remitting. We will also evaluate any special products or services that you sell that may have special taxability rules or rates to ensure those are calculated correctly. This will create a solid foundation to ensure that you will be compliant in all jurisdictions in which you are doing business. </a:t>
            </a:r>
          </a:p>
          <a:p>
            <a:pPr marL="1143000" lvl="2" indent="-228600">
              <a:buFont typeface="Wingdings" panose="05000000000000000000" pitchFamily="2" charset="2"/>
              <a:buChar char="§"/>
            </a:pPr>
            <a:r>
              <a:rPr lang="en-US" dirty="0"/>
              <a:t>Special Note: If you firm is unable to provide SUT advisory services for any reason. CPA.com has partnerships with firms that provide SUT advisory services and will assist your firm with these services</a:t>
            </a:r>
          </a:p>
          <a:p>
            <a:pPr marL="0" lvl="0" indent="0">
              <a:buFont typeface="Wingdings" panose="05000000000000000000" pitchFamily="2" charset="2"/>
              <a:buNone/>
            </a:pPr>
            <a:r>
              <a:rPr lang="en-US" dirty="0"/>
              <a:t>2) Define the jurisdictions your business is most vulnerable </a:t>
            </a:r>
          </a:p>
          <a:p>
            <a:pPr marL="628650" lvl="1" indent="-171450">
              <a:buFont typeface="Wingdings" panose="05000000000000000000" pitchFamily="2" charset="2"/>
              <a:buChar char="§"/>
            </a:pPr>
            <a:r>
              <a:rPr lang="en-US" dirty="0"/>
              <a:t>We will provide to you an analysis of what jurisdictions you should be registered, collecting and remitting. If there are any jurisdictions outlined where you are not registered, we will put together a strategic plan to help you register, collect and remit sales and use tax</a:t>
            </a:r>
          </a:p>
          <a:p>
            <a:pPr marL="0" lvl="0" indent="0">
              <a:buFont typeface="Wingdings" panose="05000000000000000000" pitchFamily="2" charset="2"/>
              <a:buNone/>
            </a:pPr>
            <a:r>
              <a:rPr lang="en-US" dirty="0"/>
              <a:t>3) Provide a technology solution to automate and save time managing SUT compliance </a:t>
            </a:r>
          </a:p>
          <a:p>
            <a:pPr marL="0" lvl="0" indent="0">
              <a:buFont typeface="Wingdings" panose="05000000000000000000" pitchFamily="2" charset="2"/>
              <a:buNone/>
            </a:pPr>
            <a:r>
              <a:rPr lang="en-US" dirty="0"/>
              <a:t>	* special note: (these talking points could and will differ based on client, this is an example of what it might be)</a:t>
            </a:r>
          </a:p>
          <a:p>
            <a:pPr marL="0" lvl="0" indent="0">
              <a:buFont typeface="Wingdings" panose="05000000000000000000" pitchFamily="2" charset="2"/>
              <a:buNone/>
            </a:pPr>
            <a:endParaRPr lang="en-US" dirty="0"/>
          </a:p>
          <a:p>
            <a:pPr marL="628650" lvl="1" indent="-171450">
              <a:buFont typeface="Wingdings" panose="05000000000000000000" pitchFamily="2" charset="2"/>
              <a:buChar char="§"/>
            </a:pPr>
            <a:r>
              <a:rPr lang="en-US" dirty="0"/>
              <a:t>The services that we provide at our firm are powered by Vertex which is a comprehensive SUT automation system. We will evaluate your needs based on the analysis above and set you up with the integrated tools needed to properly calculate sales and use tax as well provide you returns services. We will take the burden and liability off of you and will submit your returns to the appropriate jurisdictions as well as handle the ACH money movement and notices for those returns. </a:t>
            </a:r>
          </a:p>
          <a:p>
            <a:pPr marL="0" lvl="0" indent="0">
              <a:buFont typeface="Wingdings" panose="05000000000000000000" pitchFamily="2" charset="2"/>
              <a:buNone/>
            </a:pPr>
            <a:r>
              <a:rPr lang="en-US" dirty="0"/>
              <a:t>4) Maintain SUT compliance through ongoing evaluations</a:t>
            </a:r>
          </a:p>
          <a:p>
            <a:pPr marL="628650" lvl="1" indent="-171450">
              <a:buFont typeface="Wingdings" panose="05000000000000000000" pitchFamily="2" charset="2"/>
              <a:buChar char="§"/>
            </a:pPr>
            <a:r>
              <a:rPr lang="en-US" dirty="0"/>
              <a:t>It is important moving forward that we continue to provide you the guidance that you need as your business continues to grow. If you expand either your products or services and or expand to new jurisdictions it is important we evaluate how that impacts your vulnerability with SUT. We will periodically connect with you to understand what has changed. </a:t>
            </a:r>
          </a:p>
          <a:p>
            <a:pPr marL="628650" lvl="1" indent="-171450">
              <a:buFont typeface="Wingdings" panose="05000000000000000000" pitchFamily="2" charset="2"/>
              <a:buChar char="§"/>
            </a:pPr>
            <a:endParaRPr lang="en-US" dirty="0"/>
          </a:p>
        </p:txBody>
      </p:sp>
    </p:spTree>
    <p:extLst>
      <p:ext uri="{BB962C8B-B14F-4D97-AF65-F5344CB8AC3E}">
        <p14:creationId xmlns:p14="http://schemas.microsoft.com/office/powerpoint/2010/main" val="242321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 </a:t>
            </a:r>
          </a:p>
          <a:p>
            <a:endParaRPr lang="en-US" dirty="0"/>
          </a:p>
          <a:p>
            <a:r>
              <a:rPr lang="en-US" dirty="0"/>
              <a:t>As I mentioned our SUT services our powered by Vertex and this slide gives you a good idea of the different type of compliance services we can provide to you.  We can discuss each one and define which are most important based on your needs. </a:t>
            </a:r>
          </a:p>
        </p:txBody>
      </p:sp>
    </p:spTree>
    <p:extLst>
      <p:ext uri="{BB962C8B-B14F-4D97-AF65-F5344CB8AC3E}">
        <p14:creationId xmlns:p14="http://schemas.microsoft.com/office/powerpoint/2010/main" val="4124249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Talking Points:</a:t>
            </a:r>
          </a:p>
          <a:p>
            <a:endParaRPr lang="en-US" dirty="0"/>
          </a:p>
          <a:p>
            <a:r>
              <a:rPr lang="en-US" dirty="0"/>
              <a:t>Questions </a:t>
            </a:r>
          </a:p>
          <a:p>
            <a:r>
              <a:rPr lang="en-US" dirty="0"/>
              <a:t>Defining Next Steps </a:t>
            </a:r>
          </a:p>
        </p:txBody>
      </p:sp>
    </p:spTree>
    <p:extLst>
      <p:ext uri="{BB962C8B-B14F-4D97-AF65-F5344CB8AC3E}">
        <p14:creationId xmlns:p14="http://schemas.microsoft.com/office/powerpoint/2010/main" val="11228005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0" y="0"/>
            <a:ext cx="9219560" cy="5186002"/>
          </a:xfrm>
          <a:prstGeom prst="rect">
            <a:avLst/>
          </a:prstGeom>
        </p:spPr>
      </p:pic>
      <p:sp>
        <p:nvSpPr>
          <p:cNvPr id="2" name="Title 1"/>
          <p:cNvSpPr>
            <a:spLocks noGrp="1"/>
          </p:cNvSpPr>
          <p:nvPr>
            <p:ph type="ctrTitle"/>
          </p:nvPr>
        </p:nvSpPr>
        <p:spPr>
          <a:xfrm>
            <a:off x="568570" y="1956912"/>
            <a:ext cx="6015892" cy="1495771"/>
          </a:xfrm>
        </p:spPr>
        <p:txBody>
          <a:bodyPr lIns="0" tIns="0" rIns="0" bIns="0" anchor="t">
            <a:noAutofit/>
          </a:bodyPr>
          <a:lstStyle>
            <a:lvl1pPr algn="l">
              <a:lnSpc>
                <a:spcPts val="52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598186" y="3520440"/>
            <a:ext cx="6400800" cy="1314450"/>
          </a:xfrm>
        </p:spPr>
        <p:txBody>
          <a:bodyPr lIns="0" tIns="0" rIns="0" bIns="0">
            <a:noAutofit/>
          </a:bodyPr>
          <a:lstStyle>
            <a:lvl1pPr marL="0" indent="0" algn="l">
              <a:lnSpc>
                <a:spcPts val="1800"/>
              </a:lnSpc>
              <a:spcBef>
                <a:spcPts val="0"/>
              </a:spcBef>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8923" y="532544"/>
            <a:ext cx="1356775" cy="402741"/>
          </a:xfrm>
          <a:prstGeom prst="rect">
            <a:avLst/>
          </a:prstGeom>
        </p:spPr>
      </p:pic>
    </p:spTree>
    <p:extLst>
      <p:ext uri="{BB962C8B-B14F-4D97-AF65-F5344CB8AC3E}">
        <p14:creationId xmlns:p14="http://schemas.microsoft.com/office/powerpoint/2010/main" val="288149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1_Divider">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7256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5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0" y="-1"/>
            <a:ext cx="9219559" cy="5186002"/>
          </a:xfrm>
          <a:prstGeom prst="rect">
            <a:avLst/>
          </a:prstGeom>
        </p:spPr>
      </p:pic>
      <p:sp>
        <p:nvSpPr>
          <p:cNvPr id="2" name="Title 1"/>
          <p:cNvSpPr>
            <a:spLocks noGrp="1"/>
          </p:cNvSpPr>
          <p:nvPr>
            <p:ph type="ctrTitle"/>
          </p:nvPr>
        </p:nvSpPr>
        <p:spPr>
          <a:xfrm>
            <a:off x="568570" y="1956912"/>
            <a:ext cx="6015892" cy="1495771"/>
          </a:xfrm>
        </p:spPr>
        <p:txBody>
          <a:bodyPr lIns="0" tIns="0" rIns="0" bIns="0" anchor="t">
            <a:noAutofit/>
          </a:bodyPr>
          <a:lstStyle>
            <a:lvl1pPr algn="l">
              <a:lnSpc>
                <a:spcPts val="5200"/>
              </a:lnSpc>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598186" y="3520440"/>
            <a:ext cx="6400800" cy="1314450"/>
          </a:xfrm>
        </p:spPr>
        <p:txBody>
          <a:bodyPr lIns="0" tIns="0" rIns="0" bIns="0">
            <a:noAutofit/>
          </a:bodyPr>
          <a:lstStyle>
            <a:lvl1pPr marL="0" indent="0" algn="l">
              <a:lnSpc>
                <a:spcPts val="1800"/>
              </a:lnSpc>
              <a:spcBef>
                <a:spcPts val="0"/>
              </a:spcBef>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8923" y="532544"/>
            <a:ext cx="1356775" cy="402741"/>
          </a:xfrm>
          <a:prstGeom prst="rect">
            <a:avLst/>
          </a:prstGeom>
        </p:spPr>
      </p:pic>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C6FE0C6-13C3-9143-A9CA-D40C33B19C29}"/>
              </a:ext>
            </a:extLst>
          </p:cNvPr>
          <p:cNvPicPr>
            <a:picLocks noChangeAspect="1"/>
          </p:cNvPicPr>
          <p:nvPr userDrawn="1"/>
        </p:nvPicPr>
        <p:blipFill rotWithShape="1">
          <a:blip r:embed="rId2"/>
          <a:srcRect l="66246" r="-1"/>
          <a:stretch/>
        </p:blipFill>
        <p:spPr>
          <a:xfrm>
            <a:off x="6107431" y="0"/>
            <a:ext cx="3112128" cy="5186002"/>
          </a:xfrm>
          <a:prstGeom prst="rect">
            <a:avLst/>
          </a:prstGeom>
        </p:spPr>
      </p:pic>
      <p:sp>
        <p:nvSpPr>
          <p:cNvPr id="2" name="Title 1"/>
          <p:cNvSpPr>
            <a:spLocks noGrp="1"/>
          </p:cNvSpPr>
          <p:nvPr>
            <p:ph type="title"/>
          </p:nvPr>
        </p:nvSpPr>
        <p:spPr>
          <a:xfrm>
            <a:off x="458529" y="399586"/>
            <a:ext cx="4793093" cy="438912"/>
          </a:xfrm>
        </p:spPr>
        <p:txBody>
          <a:bodyPr lIns="0" tIns="0" rIns="0" bIns="0" anchor="t">
            <a:noAutofit/>
          </a:bodyPr>
          <a:lstStyle>
            <a:lvl1pPr algn="l">
              <a:defRPr sz="2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58529" y="1200151"/>
            <a:ext cx="4794422" cy="3394472"/>
          </a:xfrm>
        </p:spPr>
        <p:txBody>
          <a:bodyPr lIns="0" tIns="0" rIns="0">
            <a:noAutofit/>
          </a:bodyPr>
          <a:lstStyle>
            <a:lvl1pPr marL="0" indent="0">
              <a:lnSpc>
                <a:spcPts val="2200"/>
              </a:lnSpc>
              <a:spcBef>
                <a:spcPts val="0"/>
              </a:spcBef>
              <a:spcAft>
                <a:spcPts val="900"/>
              </a:spcAft>
              <a:buNone/>
              <a:defRPr sz="1600">
                <a:solidFill>
                  <a:schemeClr val="bg2"/>
                </a:solidFill>
              </a:defRPr>
            </a:lvl1pPr>
            <a:lvl2pPr marL="192024" indent="-192024">
              <a:lnSpc>
                <a:spcPts val="2200"/>
              </a:lnSpc>
              <a:spcBef>
                <a:spcPts val="0"/>
              </a:spcBef>
              <a:spcAft>
                <a:spcPts val="900"/>
              </a:spcAft>
              <a:buFont typeface="Arial"/>
              <a:buChar char="•"/>
              <a:defRPr sz="1600">
                <a:solidFill>
                  <a:schemeClr val="bg2"/>
                </a:solidFill>
              </a:defRPr>
            </a:lvl2pPr>
            <a:lvl3pPr marL="411480" indent="-192024">
              <a:lnSpc>
                <a:spcPts val="2200"/>
              </a:lnSpc>
              <a:spcBef>
                <a:spcPts val="0"/>
              </a:spcBef>
              <a:spcAft>
                <a:spcPts val="900"/>
              </a:spcAft>
              <a:buFont typeface="Lucida Grande"/>
              <a:buChar char="­"/>
              <a:defRPr sz="1600">
                <a:solidFill>
                  <a:schemeClr val="bg2"/>
                </a:solidFill>
              </a:defRPr>
            </a:lvl3pPr>
            <a:lvl4pPr marL="640080" indent="-192024">
              <a:lnSpc>
                <a:spcPts val="2200"/>
              </a:lnSpc>
              <a:spcBef>
                <a:spcPts val="0"/>
              </a:spcBef>
              <a:spcAft>
                <a:spcPts val="900"/>
              </a:spcAft>
              <a:buFont typeface="Arial"/>
              <a:buChar char="•"/>
              <a:defRPr sz="1600">
                <a:solidFill>
                  <a:schemeClr val="bg2"/>
                </a:solidFill>
              </a:defRPr>
            </a:lvl4pPr>
            <a:lvl5pPr marL="822960" indent="-192024">
              <a:lnSpc>
                <a:spcPts val="2200"/>
              </a:lnSpc>
              <a:spcBef>
                <a:spcPts val="0"/>
              </a:spcBef>
              <a:spcAft>
                <a:spcPts val="900"/>
              </a:spcAft>
              <a:defRPr sz="16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userDrawn="1"/>
        </p:nvCxnSpPr>
        <p:spPr>
          <a:xfrm>
            <a:off x="457200" y="4777947"/>
            <a:ext cx="4802760" cy="0"/>
          </a:xfrm>
          <a:prstGeom prst="line">
            <a:avLst/>
          </a:prstGeom>
          <a:ln w="635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4"/>
          <p:cNvSpPr>
            <a:spLocks noGrp="1"/>
          </p:cNvSpPr>
          <p:nvPr>
            <p:ph type="ftr" sz="quarter" idx="11"/>
          </p:nvPr>
        </p:nvSpPr>
        <p:spPr>
          <a:xfrm>
            <a:off x="457201" y="4802863"/>
            <a:ext cx="3507246" cy="273844"/>
          </a:xfrm>
        </p:spPr>
        <p:txBody>
          <a:bodyPr lIns="0" tIns="0" rIns="0" bIns="0" anchor="t"/>
          <a:lstStyle>
            <a:lvl1pPr algn="l">
              <a:defRPr sz="800">
                <a:solidFill>
                  <a:schemeClr val="bg2"/>
                </a:solidFill>
                <a:latin typeface="+mj-lt"/>
              </a:defRPr>
            </a:lvl1pPr>
          </a:lstStyle>
          <a:p>
            <a:endParaRPr lang="en-US" dirty="0"/>
          </a:p>
        </p:txBody>
      </p:sp>
      <p:sp>
        <p:nvSpPr>
          <p:cNvPr id="11" name="Slide Number Placeholder 7"/>
          <p:cNvSpPr>
            <a:spLocks noGrp="1"/>
          </p:cNvSpPr>
          <p:nvPr>
            <p:ph type="sldNum" sz="quarter" idx="10"/>
          </p:nvPr>
        </p:nvSpPr>
        <p:spPr>
          <a:xfrm>
            <a:off x="4872845" y="4762965"/>
            <a:ext cx="448485" cy="224323"/>
          </a:xfrm>
        </p:spPr>
        <p:txBody>
          <a:bodyPr/>
          <a:lstStyle>
            <a:lvl1pPr>
              <a:defRPr sz="900">
                <a:solidFill>
                  <a:schemeClr val="tx1"/>
                </a:solidFill>
              </a:defRPr>
            </a:lvl1pPr>
          </a:lstStyle>
          <a:p>
            <a:pPr>
              <a:defRPr/>
            </a:pPr>
            <a:fld id="{40A85609-CB98-7640-9383-6E18A27CB0ED}" type="slidenum">
              <a:rPr lang="en-US" smtClean="0"/>
              <a:pPr>
                <a:defRPr/>
              </a:pPr>
              <a:t>‹#›</a:t>
            </a:fld>
            <a:endParaRPr lang="en-US" dirty="0"/>
          </a:p>
        </p:txBody>
      </p:sp>
    </p:spTree>
    <p:extLst>
      <p:ext uri="{BB962C8B-B14F-4D97-AF65-F5344CB8AC3E}">
        <p14:creationId xmlns:p14="http://schemas.microsoft.com/office/powerpoint/2010/main" val="2927245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12221058-70FC-214D-A2A5-30AAE6B82434}"/>
              </a:ext>
            </a:extLst>
          </p:cNvPr>
          <p:cNvPicPr>
            <a:picLocks noChangeAspect="1"/>
          </p:cNvPicPr>
          <p:nvPr userDrawn="1"/>
        </p:nvPicPr>
        <p:blipFill rotWithShape="1">
          <a:blip r:embed="rId2"/>
          <a:srcRect l="74423" r="-1"/>
          <a:stretch/>
        </p:blipFill>
        <p:spPr>
          <a:xfrm>
            <a:off x="6861357" y="0"/>
            <a:ext cx="2358202" cy="5186002"/>
          </a:xfrm>
          <a:prstGeom prst="rect">
            <a:avLst/>
          </a:prstGeom>
        </p:spPr>
      </p:pic>
      <p:cxnSp>
        <p:nvCxnSpPr>
          <p:cNvPr id="10" name="Straight Connector 9"/>
          <p:cNvCxnSpPr/>
          <p:nvPr userDrawn="1"/>
        </p:nvCxnSpPr>
        <p:spPr>
          <a:xfrm>
            <a:off x="457200" y="4777947"/>
            <a:ext cx="5943600" cy="0"/>
          </a:xfrm>
          <a:prstGeom prst="line">
            <a:avLst/>
          </a:prstGeom>
          <a:ln w="635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5"/>
          </p:nvPr>
        </p:nvSpPr>
        <p:spPr>
          <a:xfrm>
            <a:off x="7065963" y="1358160"/>
            <a:ext cx="1737360" cy="3292475"/>
          </a:xfrm>
        </p:spPr>
        <p:txBody>
          <a:bodyPr lIns="0" tIns="0" rIns="0" bIns="0">
            <a:noAutofit/>
          </a:bodyPr>
          <a:lstStyle>
            <a:lvl1pPr marL="0" indent="0">
              <a:lnSpc>
                <a:spcPts val="1700"/>
              </a:lnSpc>
              <a:spcBef>
                <a:spcPts val="0"/>
              </a:spcBef>
              <a:spcAft>
                <a:spcPts val="900"/>
              </a:spcAft>
              <a:buNone/>
              <a:defRPr sz="14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sp>
        <p:nvSpPr>
          <p:cNvPr id="12" name="Title 1"/>
          <p:cNvSpPr>
            <a:spLocks noGrp="1"/>
          </p:cNvSpPr>
          <p:nvPr>
            <p:ph type="title"/>
          </p:nvPr>
        </p:nvSpPr>
        <p:spPr>
          <a:xfrm>
            <a:off x="458529" y="399586"/>
            <a:ext cx="5942270" cy="438912"/>
          </a:xfrm>
        </p:spPr>
        <p:txBody>
          <a:bodyPr lIns="0" tIns="0" rIns="0" bIns="0" anchor="t">
            <a:noAutofit/>
          </a:bodyPr>
          <a:lstStyle>
            <a:lvl1pPr algn="l">
              <a:defRPr sz="2200">
                <a:solidFill>
                  <a:srgbClr val="002060"/>
                </a:solidFill>
              </a:defRPr>
            </a:lvl1pPr>
          </a:lstStyle>
          <a:p>
            <a:r>
              <a:rPr lang="en-US"/>
              <a:t>Click to edit Master title style</a:t>
            </a:r>
            <a:endParaRPr lang="en-US" dirty="0"/>
          </a:p>
        </p:txBody>
      </p:sp>
      <p:sp>
        <p:nvSpPr>
          <p:cNvPr id="14" name="Content Placeholder 2"/>
          <p:cNvSpPr>
            <a:spLocks noGrp="1"/>
          </p:cNvSpPr>
          <p:nvPr>
            <p:ph idx="1"/>
          </p:nvPr>
        </p:nvSpPr>
        <p:spPr>
          <a:xfrm>
            <a:off x="458528" y="1200151"/>
            <a:ext cx="5942271" cy="3394472"/>
          </a:xfrm>
        </p:spPr>
        <p:txBody>
          <a:bodyPr lIns="0" tIns="0" rIns="0">
            <a:noAutofit/>
          </a:bodyPr>
          <a:lstStyle>
            <a:lvl1pPr marL="0" indent="0">
              <a:lnSpc>
                <a:spcPts val="2200"/>
              </a:lnSpc>
              <a:spcBef>
                <a:spcPts val="0"/>
              </a:spcBef>
              <a:spcAft>
                <a:spcPts val="900"/>
              </a:spcAft>
              <a:buNone/>
              <a:defRPr sz="1600">
                <a:solidFill>
                  <a:schemeClr val="bg2"/>
                </a:solidFill>
              </a:defRPr>
            </a:lvl1pPr>
            <a:lvl2pPr marL="192024" indent="-192024">
              <a:lnSpc>
                <a:spcPts val="2200"/>
              </a:lnSpc>
              <a:spcBef>
                <a:spcPts val="0"/>
              </a:spcBef>
              <a:spcAft>
                <a:spcPts val="900"/>
              </a:spcAft>
              <a:buFont typeface="Arial"/>
              <a:buChar char="•"/>
              <a:defRPr sz="1600">
                <a:solidFill>
                  <a:schemeClr val="bg2"/>
                </a:solidFill>
              </a:defRPr>
            </a:lvl2pPr>
            <a:lvl3pPr marL="411480" indent="-192024">
              <a:lnSpc>
                <a:spcPts val="2200"/>
              </a:lnSpc>
              <a:spcBef>
                <a:spcPts val="0"/>
              </a:spcBef>
              <a:spcAft>
                <a:spcPts val="900"/>
              </a:spcAft>
              <a:buFont typeface="Lucida Grande"/>
              <a:buChar char="­"/>
              <a:defRPr sz="1600">
                <a:solidFill>
                  <a:schemeClr val="bg2"/>
                </a:solidFill>
              </a:defRPr>
            </a:lvl3pPr>
            <a:lvl4pPr marL="640080" indent="-192024">
              <a:lnSpc>
                <a:spcPts val="2200"/>
              </a:lnSpc>
              <a:spcBef>
                <a:spcPts val="0"/>
              </a:spcBef>
              <a:spcAft>
                <a:spcPts val="900"/>
              </a:spcAft>
              <a:buFont typeface="Arial"/>
              <a:buChar char="•"/>
              <a:defRPr sz="1600">
                <a:solidFill>
                  <a:schemeClr val="bg2"/>
                </a:solidFill>
              </a:defRPr>
            </a:lvl4pPr>
            <a:lvl5pPr marL="822960" indent="-192024">
              <a:lnSpc>
                <a:spcPts val="2200"/>
              </a:lnSpc>
              <a:spcBef>
                <a:spcPts val="0"/>
              </a:spcBef>
              <a:spcAft>
                <a:spcPts val="900"/>
              </a:spcAft>
              <a:defRPr sz="16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p:cNvSpPr>
            <a:spLocks noGrp="1"/>
          </p:cNvSpPr>
          <p:nvPr>
            <p:ph type="ftr" sz="quarter" idx="11"/>
          </p:nvPr>
        </p:nvSpPr>
        <p:spPr>
          <a:xfrm>
            <a:off x="457201" y="4802863"/>
            <a:ext cx="3507246" cy="273844"/>
          </a:xfrm>
        </p:spPr>
        <p:txBody>
          <a:bodyPr lIns="0" tIns="0" rIns="0" bIns="0" anchor="t"/>
          <a:lstStyle>
            <a:lvl1pPr algn="l">
              <a:defRPr sz="800">
                <a:solidFill>
                  <a:schemeClr val="bg2"/>
                </a:solidFill>
                <a:latin typeface="+mj-lt"/>
              </a:defRPr>
            </a:lvl1pPr>
          </a:lstStyle>
          <a:p>
            <a:endParaRPr lang="en-US" dirty="0"/>
          </a:p>
        </p:txBody>
      </p:sp>
      <p:sp>
        <p:nvSpPr>
          <p:cNvPr id="9" name="Slide Number Placeholder 7"/>
          <p:cNvSpPr>
            <a:spLocks noGrp="1"/>
          </p:cNvSpPr>
          <p:nvPr>
            <p:ph type="sldNum" sz="quarter" idx="10"/>
          </p:nvPr>
        </p:nvSpPr>
        <p:spPr>
          <a:xfrm>
            <a:off x="5933549" y="4762965"/>
            <a:ext cx="448485" cy="224323"/>
          </a:xfrm>
        </p:spPr>
        <p:txBody>
          <a:bodyPr/>
          <a:lstStyle>
            <a:lvl1pPr>
              <a:defRPr sz="900">
                <a:solidFill>
                  <a:schemeClr val="tx1"/>
                </a:solidFill>
              </a:defRPr>
            </a:lvl1pPr>
          </a:lstStyle>
          <a:p>
            <a:pPr>
              <a:defRPr/>
            </a:pPr>
            <a:fld id="{40A85609-CB98-7640-9383-6E18A27CB0ED}" type="slidenum">
              <a:rPr lang="en-US" smtClean="0"/>
              <a:pPr>
                <a:defRPr/>
              </a:pPr>
              <a:t>‹#›</a:t>
            </a:fld>
            <a:endParaRPr lang="en-US" dirty="0"/>
          </a:p>
        </p:txBody>
      </p:sp>
    </p:spTree>
    <p:extLst>
      <p:ext uri="{BB962C8B-B14F-4D97-AF65-F5344CB8AC3E}">
        <p14:creationId xmlns:p14="http://schemas.microsoft.com/office/powerpoint/2010/main" val="3542576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F72475F-EF31-9C48-AF4C-953678EB4285}"/>
              </a:ext>
            </a:extLst>
          </p:cNvPr>
          <p:cNvPicPr>
            <a:picLocks noChangeAspect="1"/>
          </p:cNvPicPr>
          <p:nvPr userDrawn="1"/>
        </p:nvPicPr>
        <p:blipFill rotWithShape="1">
          <a:blip r:embed="rId2"/>
          <a:srcRect l="49690" r="-1"/>
          <a:stretch/>
        </p:blipFill>
        <p:spPr>
          <a:xfrm>
            <a:off x="4581081" y="0"/>
            <a:ext cx="4638478" cy="5186002"/>
          </a:xfrm>
          <a:prstGeom prst="rect">
            <a:avLst/>
          </a:prstGeom>
        </p:spPr>
      </p:pic>
      <p:sp>
        <p:nvSpPr>
          <p:cNvPr id="2" name="Title 1"/>
          <p:cNvSpPr>
            <a:spLocks noGrp="1"/>
          </p:cNvSpPr>
          <p:nvPr>
            <p:ph type="title"/>
          </p:nvPr>
        </p:nvSpPr>
        <p:spPr>
          <a:xfrm>
            <a:off x="458529" y="399586"/>
            <a:ext cx="3649921" cy="438912"/>
          </a:xfrm>
        </p:spPr>
        <p:txBody>
          <a:bodyPr lIns="0" tIns="0" rIns="0" bIns="0" anchor="t">
            <a:noAutofit/>
          </a:bodyPr>
          <a:lstStyle>
            <a:lvl1pPr algn="l">
              <a:defRPr sz="2200">
                <a:solidFill>
                  <a:srgbClr val="002060"/>
                </a:solidFill>
              </a:defRPr>
            </a:lvl1pPr>
          </a:lstStyle>
          <a:p>
            <a:r>
              <a:rPr lang="en-US"/>
              <a:t>Click to edit Master title style</a:t>
            </a:r>
            <a:endParaRPr lang="en-US" dirty="0"/>
          </a:p>
        </p:txBody>
      </p:sp>
      <p:sp>
        <p:nvSpPr>
          <p:cNvPr id="3" name="Content Placeholder 2"/>
          <p:cNvSpPr>
            <a:spLocks noGrp="1"/>
          </p:cNvSpPr>
          <p:nvPr>
            <p:ph idx="1"/>
          </p:nvPr>
        </p:nvSpPr>
        <p:spPr>
          <a:xfrm>
            <a:off x="458529" y="1200151"/>
            <a:ext cx="3651250" cy="3394472"/>
          </a:xfrm>
        </p:spPr>
        <p:txBody>
          <a:bodyPr lIns="0" tIns="0" rIns="0">
            <a:noAutofit/>
          </a:bodyPr>
          <a:lstStyle>
            <a:lvl1pPr marL="0" indent="0">
              <a:lnSpc>
                <a:spcPts val="2200"/>
              </a:lnSpc>
              <a:spcBef>
                <a:spcPts val="0"/>
              </a:spcBef>
              <a:spcAft>
                <a:spcPts val="900"/>
              </a:spcAft>
              <a:buNone/>
              <a:defRPr sz="1600">
                <a:solidFill>
                  <a:schemeClr val="bg2"/>
                </a:solidFill>
              </a:defRPr>
            </a:lvl1pPr>
            <a:lvl2pPr marL="192024" indent="-192024">
              <a:lnSpc>
                <a:spcPts val="2200"/>
              </a:lnSpc>
              <a:spcBef>
                <a:spcPts val="0"/>
              </a:spcBef>
              <a:spcAft>
                <a:spcPts val="900"/>
              </a:spcAft>
              <a:buFont typeface="Arial"/>
              <a:buChar char="•"/>
              <a:defRPr sz="1600">
                <a:solidFill>
                  <a:schemeClr val="bg2"/>
                </a:solidFill>
              </a:defRPr>
            </a:lvl2pPr>
            <a:lvl3pPr marL="411480" indent="-192024">
              <a:lnSpc>
                <a:spcPts val="2200"/>
              </a:lnSpc>
              <a:spcBef>
                <a:spcPts val="0"/>
              </a:spcBef>
              <a:spcAft>
                <a:spcPts val="900"/>
              </a:spcAft>
              <a:buFont typeface="Lucida Grande"/>
              <a:buChar char="­"/>
              <a:defRPr sz="1600">
                <a:solidFill>
                  <a:schemeClr val="bg2"/>
                </a:solidFill>
              </a:defRPr>
            </a:lvl3pPr>
            <a:lvl4pPr marL="640080" indent="-192024">
              <a:lnSpc>
                <a:spcPts val="2200"/>
              </a:lnSpc>
              <a:spcBef>
                <a:spcPts val="0"/>
              </a:spcBef>
              <a:spcAft>
                <a:spcPts val="900"/>
              </a:spcAft>
              <a:buFont typeface="Arial"/>
              <a:buChar char="•"/>
              <a:defRPr sz="1600">
                <a:solidFill>
                  <a:schemeClr val="bg2"/>
                </a:solidFill>
              </a:defRPr>
            </a:lvl4pPr>
            <a:lvl5pPr marL="822960" indent="-192024">
              <a:lnSpc>
                <a:spcPts val="2200"/>
              </a:lnSpc>
              <a:spcBef>
                <a:spcPts val="0"/>
              </a:spcBef>
              <a:spcAft>
                <a:spcPts val="900"/>
              </a:spcAft>
              <a:defRPr sz="1600">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 name="Straight Connector 13"/>
          <p:cNvCxnSpPr/>
          <p:nvPr userDrawn="1"/>
        </p:nvCxnSpPr>
        <p:spPr>
          <a:xfrm>
            <a:off x="457200" y="4777947"/>
            <a:ext cx="3657600" cy="0"/>
          </a:xfrm>
          <a:prstGeom prst="line">
            <a:avLst/>
          </a:prstGeom>
          <a:ln w="6350"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7" name="Footer Placeholder 4"/>
          <p:cNvSpPr>
            <a:spLocks noGrp="1"/>
          </p:cNvSpPr>
          <p:nvPr>
            <p:ph type="ftr" sz="quarter" idx="11"/>
          </p:nvPr>
        </p:nvSpPr>
        <p:spPr>
          <a:xfrm>
            <a:off x="457200" y="4802863"/>
            <a:ext cx="3028566" cy="273844"/>
          </a:xfrm>
        </p:spPr>
        <p:txBody>
          <a:bodyPr lIns="0" tIns="0" rIns="0" bIns="0" anchor="t"/>
          <a:lstStyle>
            <a:lvl1pPr algn="l">
              <a:defRPr sz="800">
                <a:solidFill>
                  <a:schemeClr val="bg2"/>
                </a:solidFill>
                <a:latin typeface="+mj-lt"/>
              </a:defRPr>
            </a:lvl1pPr>
          </a:lstStyle>
          <a:p>
            <a:endParaRPr lang="en-US" dirty="0"/>
          </a:p>
        </p:txBody>
      </p:sp>
      <p:sp>
        <p:nvSpPr>
          <p:cNvPr id="8" name="Slide Number Placeholder 7"/>
          <p:cNvSpPr>
            <a:spLocks noGrp="1"/>
          </p:cNvSpPr>
          <p:nvPr>
            <p:ph type="sldNum" sz="quarter" idx="10"/>
          </p:nvPr>
        </p:nvSpPr>
        <p:spPr>
          <a:xfrm>
            <a:off x="3793615" y="4727632"/>
            <a:ext cx="405440" cy="274638"/>
          </a:xfrm>
        </p:spPr>
        <p:txBody>
          <a:bodyPr/>
          <a:lstStyle>
            <a:lvl1pPr>
              <a:defRPr sz="900">
                <a:solidFill>
                  <a:schemeClr val="tx1"/>
                </a:solidFill>
              </a:defRPr>
            </a:lvl1pPr>
          </a:lstStyle>
          <a:p>
            <a:pPr>
              <a:defRPr/>
            </a:pPr>
            <a:fld id="{40A85609-CB98-7640-9383-6E18A27CB0ED}" type="slidenum">
              <a:rPr lang="en-US" smtClean="0"/>
              <a:pPr>
                <a:defRPr/>
              </a:pPr>
              <a:t>‹#›</a:t>
            </a:fld>
            <a:endParaRPr lang="en-US" dirty="0"/>
          </a:p>
        </p:txBody>
      </p:sp>
      <p:sp>
        <p:nvSpPr>
          <p:cNvPr id="10" name="Text Placeholder 12"/>
          <p:cNvSpPr>
            <a:spLocks noGrp="1"/>
          </p:cNvSpPr>
          <p:nvPr>
            <p:ph type="body" sz="quarter" idx="15"/>
          </p:nvPr>
        </p:nvSpPr>
        <p:spPr>
          <a:xfrm>
            <a:off x="4798243" y="1358160"/>
            <a:ext cx="4005080" cy="3292475"/>
          </a:xfrm>
        </p:spPr>
        <p:txBody>
          <a:bodyPr lIns="0" tIns="0" rIns="0" bIns="0">
            <a:noAutofit/>
          </a:bodyPr>
          <a:lstStyle>
            <a:lvl1pPr marL="0" indent="0">
              <a:lnSpc>
                <a:spcPct val="100000"/>
              </a:lnSpc>
              <a:spcBef>
                <a:spcPts val="0"/>
              </a:spcBef>
              <a:spcAft>
                <a:spcPts val="900"/>
              </a:spcAft>
              <a:buNone/>
              <a:defRPr sz="32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031022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0" y="-1"/>
            <a:ext cx="9219559" cy="5186002"/>
          </a:xfrm>
          <a:prstGeom prst="rect">
            <a:avLst/>
          </a:prstGeom>
        </p:spPr>
      </p:pic>
      <p:pic>
        <p:nvPicPr>
          <p:cNvPr id="6" name="Picture 5">
            <a:extLst>
              <a:ext uri="{FF2B5EF4-FFF2-40B4-BE49-F238E27FC236}">
                <a16:creationId xmlns:a16="http://schemas.microsoft.com/office/drawing/2014/main" id="{82BDD358-4CCF-5045-8C0A-96AB5EBCE73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30815" y="262404"/>
            <a:ext cx="1213326" cy="360160"/>
          </a:xfrm>
          <a:prstGeom prst="rect">
            <a:avLst/>
          </a:prstGeom>
        </p:spPr>
      </p:pic>
    </p:spTree>
    <p:extLst>
      <p:ext uri="{BB962C8B-B14F-4D97-AF65-F5344CB8AC3E}">
        <p14:creationId xmlns:p14="http://schemas.microsoft.com/office/powerpoint/2010/main" val="54938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0" y="-1"/>
            <a:ext cx="9219559" cy="5186002"/>
          </a:xfrm>
          <a:prstGeom prst="rect">
            <a:avLst/>
          </a:prstGeom>
        </p:spPr>
      </p:pic>
    </p:spTree>
    <p:extLst>
      <p:ext uri="{BB962C8B-B14F-4D97-AF65-F5344CB8AC3E}">
        <p14:creationId xmlns:p14="http://schemas.microsoft.com/office/powerpoint/2010/main" val="3213956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9_Divi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0639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0_Divider">
    <p:bg>
      <p:bgPr>
        <a:solidFill>
          <a:schemeClr val="tx1"/>
        </a:solidFill>
        <a:effectLst/>
      </p:bgPr>
    </p:bg>
    <p:spTree>
      <p:nvGrpSpPr>
        <p:cNvPr id="1" name=""/>
        <p:cNvGrpSpPr/>
        <p:nvPr/>
      </p:nvGrpSpPr>
      <p:grpSpPr>
        <a:xfrm>
          <a:off x="0" y="0"/>
          <a:ext cx="0" cy="0"/>
          <a:chOff x="0" y="0"/>
          <a:chExt cx="0" cy="0"/>
        </a:xfrm>
      </p:grpSpPr>
      <p:sp>
        <p:nvSpPr>
          <p:cNvPr id="6" name="Text Placeholder 12"/>
          <p:cNvSpPr>
            <a:spLocks noGrp="1"/>
          </p:cNvSpPr>
          <p:nvPr>
            <p:ph type="body" sz="quarter" idx="15"/>
          </p:nvPr>
        </p:nvSpPr>
        <p:spPr>
          <a:xfrm>
            <a:off x="155887" y="4697891"/>
            <a:ext cx="7555944" cy="340734"/>
          </a:xfrm>
        </p:spPr>
        <p:txBody>
          <a:bodyPr lIns="0" tIns="0" rIns="0" bIns="0">
            <a:noAutofit/>
          </a:bodyPr>
          <a:lstStyle>
            <a:lvl1pPr marL="0" indent="0">
              <a:lnSpc>
                <a:spcPts val="2000"/>
              </a:lnSpc>
              <a:spcBef>
                <a:spcPts val="0"/>
              </a:spcBef>
              <a:spcAft>
                <a:spcPts val="900"/>
              </a:spcAft>
              <a:buNone/>
              <a:defRPr sz="1200" b="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pic>
        <p:nvPicPr>
          <p:cNvPr id="3" name="Picture 2">
            <a:extLst>
              <a:ext uri="{FF2B5EF4-FFF2-40B4-BE49-F238E27FC236}">
                <a16:creationId xmlns:a16="http://schemas.microsoft.com/office/drawing/2014/main" id="{5DD7B2FF-2BE9-7F4E-96DA-05ADD8C8FE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30815" y="262404"/>
            <a:ext cx="1213326" cy="360160"/>
          </a:xfrm>
          <a:prstGeom prst="rect">
            <a:avLst/>
          </a:prstGeom>
        </p:spPr>
      </p:pic>
    </p:spTree>
    <p:extLst>
      <p:ext uri="{BB962C8B-B14F-4D97-AF65-F5344CB8AC3E}">
        <p14:creationId xmlns:p14="http://schemas.microsoft.com/office/powerpoint/2010/main" val="2309846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0FBB8BA-9C6A-4A48-A369-70FBD2FA98DA}" type="slidenum">
              <a:rPr lang="en-US" smtClean="0"/>
              <a:t>‹#›</a:t>
            </a:fld>
            <a:endParaRPr lang="en-US" dirty="0"/>
          </a:p>
        </p:txBody>
      </p:sp>
    </p:spTree>
    <p:extLst>
      <p:ext uri="{BB962C8B-B14F-4D97-AF65-F5344CB8AC3E}">
        <p14:creationId xmlns:p14="http://schemas.microsoft.com/office/powerpoint/2010/main" val="2476794797"/>
      </p:ext>
    </p:extLst>
  </p:cSld>
  <p:clrMap bg1="lt1" tx1="dk1" bg2="lt2" tx2="dk2" accent1="accent1" accent2="accent2" accent3="accent3" accent4="accent4" accent5="accent5" accent6="accent6" hlink="hlink" folHlink="folHlink"/>
  <p:sldLayoutIdLst>
    <p:sldLayoutId id="2147483674" r:id="rId1"/>
    <p:sldLayoutId id="2147483729" r:id="rId2"/>
    <p:sldLayoutId id="2147483661" r:id="rId3"/>
    <p:sldLayoutId id="2147483664" r:id="rId4"/>
    <p:sldLayoutId id="2147483650" r:id="rId5"/>
    <p:sldLayoutId id="2147483732" r:id="rId6"/>
    <p:sldLayoutId id="2147483733" r:id="rId7"/>
    <p:sldLayoutId id="2147483727" r:id="rId8"/>
    <p:sldLayoutId id="2147483728" r:id="rId9"/>
    <p:sldLayoutId id="2147483734"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j-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j-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j-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j-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j-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a:extLst>
              <a:ext uri="{FF2B5EF4-FFF2-40B4-BE49-F238E27FC236}">
                <a16:creationId xmlns:a16="http://schemas.microsoft.com/office/drawing/2014/main" id="{00F32150-CE6E-49E4-B249-B9A846C7FF93}"/>
              </a:ext>
            </a:extLst>
          </p:cNvPr>
          <p:cNvSpPr>
            <a:spLocks noGrp="1" noChangeArrowheads="1"/>
          </p:cNvSpPr>
          <p:nvPr>
            <p:ph type="ctrTitle"/>
          </p:nvPr>
        </p:nvSpPr>
        <p:spPr>
          <a:xfrm>
            <a:off x="568570" y="1956912"/>
            <a:ext cx="5339311" cy="1495771"/>
          </a:xfrm>
        </p:spPr>
        <p:txBody>
          <a:bodyPr/>
          <a:lstStyle/>
          <a:p>
            <a:pPr eaLnBrk="1" hangingPunct="1"/>
            <a:r>
              <a:rPr lang="en-US" altLang="en-US" dirty="0"/>
              <a:t>The Importance of Sales &amp; Use Tax </a:t>
            </a:r>
          </a:p>
        </p:txBody>
      </p:sp>
      <p:sp>
        <p:nvSpPr>
          <p:cNvPr id="17411" name="Subtitle 4">
            <a:extLst>
              <a:ext uri="{FF2B5EF4-FFF2-40B4-BE49-F238E27FC236}">
                <a16:creationId xmlns:a16="http://schemas.microsoft.com/office/drawing/2014/main" id="{B58C769D-1650-4113-BEB4-14F3EF638822}"/>
              </a:ext>
            </a:extLst>
          </p:cNvPr>
          <p:cNvSpPr>
            <a:spLocks noGrp="1" noChangeArrowheads="1"/>
          </p:cNvSpPr>
          <p:nvPr>
            <p:ph type="subTitle" idx="1"/>
          </p:nvPr>
        </p:nvSpPr>
        <p:spPr/>
        <p:txBody>
          <a:bodyPr/>
          <a:lstStyle/>
          <a:p>
            <a:pPr eaLnBrk="1" hangingPunct="1">
              <a:spcBef>
                <a:spcPct val="0"/>
              </a:spcBef>
            </a:pPr>
            <a:r>
              <a:rPr lang="en-US" altLang="en-US"/>
              <a:t>Insert date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EC9656D-079C-4978-B104-32CA5F06DC23}"/>
              </a:ext>
            </a:extLst>
          </p:cNvPr>
          <p:cNvSpPr>
            <a:spLocks noGrp="1"/>
          </p:cNvSpPr>
          <p:nvPr>
            <p:ph type="body" sz="quarter" idx="15"/>
          </p:nvPr>
        </p:nvSpPr>
        <p:spPr/>
        <p:txBody>
          <a:bodyPr/>
          <a:lstStyle/>
          <a:p>
            <a:endParaRPr lang="en-US"/>
          </a:p>
        </p:txBody>
      </p:sp>
      <p:sp>
        <p:nvSpPr>
          <p:cNvPr id="2" name="Title 1">
            <a:extLst>
              <a:ext uri="{FF2B5EF4-FFF2-40B4-BE49-F238E27FC236}">
                <a16:creationId xmlns:a16="http://schemas.microsoft.com/office/drawing/2014/main" id="{A4C74E1B-FCCE-4C79-B4AC-842FE30A6B5C}"/>
              </a:ext>
            </a:extLst>
          </p:cNvPr>
          <p:cNvSpPr>
            <a:spLocks noGrp="1"/>
          </p:cNvSpPr>
          <p:nvPr>
            <p:ph type="title"/>
          </p:nvPr>
        </p:nvSpPr>
        <p:spPr/>
        <p:txBody>
          <a:bodyPr/>
          <a:lstStyle/>
          <a:p>
            <a:r>
              <a:rPr lang="en-US" dirty="0"/>
              <a:t>SUT Services Powered By Vertex </a:t>
            </a:r>
          </a:p>
        </p:txBody>
      </p:sp>
      <p:sp>
        <p:nvSpPr>
          <p:cNvPr id="3" name="Content Placeholder 2">
            <a:extLst>
              <a:ext uri="{FF2B5EF4-FFF2-40B4-BE49-F238E27FC236}">
                <a16:creationId xmlns:a16="http://schemas.microsoft.com/office/drawing/2014/main" id="{6B04A3C1-F96A-444E-9714-588A06F91440}"/>
              </a:ext>
            </a:extLst>
          </p:cNvPr>
          <p:cNvSpPr>
            <a:spLocks noGrp="1"/>
          </p:cNvSpPr>
          <p:nvPr>
            <p:ph idx="1"/>
          </p:nvPr>
        </p:nvSpPr>
        <p:spPr>
          <a:xfrm>
            <a:off x="458529" y="1017271"/>
            <a:ext cx="5942271" cy="3394472"/>
          </a:xfrm>
        </p:spPr>
        <p:txBody>
          <a:bodyPr/>
          <a:lstStyle/>
          <a:p>
            <a:pPr>
              <a:lnSpc>
                <a:spcPct val="100000"/>
              </a:lnSpc>
            </a:pPr>
            <a:r>
              <a:rPr lang="en-US" dirty="0"/>
              <a:t>Through automated technology our firm can provide any of the following SUT compliance services:</a:t>
            </a:r>
          </a:p>
          <a:p>
            <a:pPr marL="285750" indent="-285750" defTabSz="457178" fontAlgn="auto">
              <a:lnSpc>
                <a:spcPct val="100000"/>
              </a:lnSpc>
              <a:spcAft>
                <a:spcPts val="400"/>
              </a:spcAft>
              <a:buFont typeface="Wingdings" panose="05000000000000000000" pitchFamily="2" charset="2"/>
              <a:buChar char="§"/>
              <a:defRPr/>
            </a:pPr>
            <a:r>
              <a:rPr lang="en-US" sz="1300" b="1" dirty="0">
                <a:solidFill>
                  <a:prstClr val="black"/>
                </a:solidFill>
                <a:latin typeface="Arial" panose="020B0604020202020204" pitchFamily="34" charset="0"/>
                <a:cs typeface="Arial" panose="020B0604020202020204" pitchFamily="34" charset="0"/>
              </a:rPr>
              <a:t>Integrated Sales Tax Calculation</a:t>
            </a:r>
          </a:p>
          <a:p>
            <a:pPr marL="477774" lvl="1" indent="-285750" defTabSz="457178" fontAlgn="auto">
              <a:lnSpc>
                <a:spcPct val="100000"/>
              </a:lnSpc>
              <a:spcAft>
                <a:spcPts val="400"/>
              </a:spcAft>
              <a:buFont typeface="Courier New" panose="02070309020205020404" pitchFamily="49" charset="0"/>
              <a:buChar char="o"/>
              <a:defRPr/>
            </a:pPr>
            <a:r>
              <a:rPr lang="en-US" sz="1300" dirty="0">
                <a:solidFill>
                  <a:prstClr val="black"/>
                </a:solidFill>
                <a:latin typeface="Arial" panose="020B0604020202020204" pitchFamily="34" charset="0"/>
                <a:cs typeface="Arial" panose="020B0604020202020204" pitchFamily="34" charset="0"/>
              </a:rPr>
              <a:t>Apply real time sales tax calculations by integrating with multiple interfaces</a:t>
            </a:r>
          </a:p>
          <a:p>
            <a:pPr lvl="1" indent="0" defTabSz="457178" fontAlgn="auto">
              <a:lnSpc>
                <a:spcPct val="100000"/>
              </a:lnSpc>
              <a:spcAft>
                <a:spcPts val="400"/>
              </a:spcAft>
              <a:buNone/>
              <a:defRPr/>
            </a:pPr>
            <a:endParaRPr lang="en-US" sz="1300" b="1" dirty="0">
              <a:solidFill>
                <a:prstClr val="black"/>
              </a:solidFill>
              <a:latin typeface="Arial" panose="020B0604020202020204" pitchFamily="34" charset="0"/>
              <a:cs typeface="Arial" panose="020B0604020202020204" pitchFamily="34" charset="0"/>
            </a:endParaRPr>
          </a:p>
          <a:p>
            <a:pPr marL="285750" indent="-285750" defTabSz="457178" fontAlgn="auto">
              <a:lnSpc>
                <a:spcPct val="100000"/>
              </a:lnSpc>
              <a:spcAft>
                <a:spcPts val="400"/>
              </a:spcAft>
              <a:buFont typeface="Wingdings" panose="05000000000000000000" pitchFamily="2" charset="2"/>
              <a:buChar char="§"/>
              <a:defRPr/>
            </a:pPr>
            <a:r>
              <a:rPr lang="en-US" sz="1300" b="1" dirty="0">
                <a:solidFill>
                  <a:prstClr val="black"/>
                </a:solidFill>
                <a:latin typeface="Arial" panose="020B0604020202020204" pitchFamily="34" charset="0"/>
                <a:cs typeface="Arial" panose="020B0604020202020204" pitchFamily="34" charset="0"/>
              </a:rPr>
              <a:t>Consumer Use Tax</a:t>
            </a:r>
          </a:p>
          <a:p>
            <a:pPr marL="477774" lvl="1" indent="-285750" defTabSz="457178" fontAlgn="auto">
              <a:lnSpc>
                <a:spcPct val="100000"/>
              </a:lnSpc>
              <a:spcAft>
                <a:spcPts val="400"/>
              </a:spcAft>
              <a:buFont typeface="Courier New" panose="02070309020205020404" pitchFamily="49" charset="0"/>
              <a:buChar char="o"/>
              <a:defRPr/>
            </a:pPr>
            <a:r>
              <a:rPr lang="en-US" sz="1300" dirty="0">
                <a:solidFill>
                  <a:prstClr val="black"/>
                </a:solidFill>
                <a:latin typeface="Arial" panose="020B0604020202020204" pitchFamily="34" charset="0"/>
                <a:cs typeface="Arial" panose="020B0604020202020204" pitchFamily="34" charset="0"/>
              </a:rPr>
              <a:t>Calculate consumer use tax and file your consumer use tax returns</a:t>
            </a:r>
          </a:p>
          <a:p>
            <a:pPr marL="171450" indent="-171450" defTabSz="457178" fontAlgn="auto">
              <a:lnSpc>
                <a:spcPct val="100000"/>
              </a:lnSpc>
              <a:spcAft>
                <a:spcPts val="400"/>
              </a:spcAft>
              <a:buFont typeface="Wingdings" panose="05000000000000000000" pitchFamily="2" charset="2"/>
              <a:buChar char="§"/>
              <a:defRPr/>
            </a:pPr>
            <a:endParaRPr lang="en-US" sz="1300" b="1" dirty="0">
              <a:solidFill>
                <a:prstClr val="black"/>
              </a:solidFill>
              <a:latin typeface="Arial" panose="020B0604020202020204" pitchFamily="34" charset="0"/>
              <a:cs typeface="Arial" panose="020B0604020202020204" pitchFamily="34" charset="0"/>
            </a:endParaRPr>
          </a:p>
          <a:p>
            <a:pPr marL="285750" indent="-285750" defTabSz="457178" fontAlgn="auto">
              <a:lnSpc>
                <a:spcPct val="100000"/>
              </a:lnSpc>
              <a:spcAft>
                <a:spcPts val="400"/>
              </a:spcAft>
              <a:buFont typeface="Wingdings" panose="05000000000000000000" pitchFamily="2" charset="2"/>
              <a:buChar char="§"/>
              <a:defRPr/>
            </a:pPr>
            <a:r>
              <a:rPr lang="en-US" sz="1300" b="1" dirty="0">
                <a:solidFill>
                  <a:prstClr val="black"/>
                </a:solidFill>
                <a:latin typeface="Arial" panose="020B0604020202020204" pitchFamily="34" charset="0"/>
                <a:cs typeface="Arial" panose="020B0604020202020204" pitchFamily="34" charset="0"/>
              </a:rPr>
              <a:t>Exemption Certificate Management</a:t>
            </a:r>
          </a:p>
          <a:p>
            <a:pPr marL="477774" lvl="1" indent="-285750" defTabSz="457178" fontAlgn="auto">
              <a:lnSpc>
                <a:spcPct val="100000"/>
              </a:lnSpc>
              <a:spcAft>
                <a:spcPts val="400"/>
              </a:spcAft>
              <a:buFont typeface="Courier New" panose="02070309020205020404" pitchFamily="49" charset="0"/>
              <a:buChar char="o"/>
              <a:defRPr/>
            </a:pPr>
            <a:r>
              <a:rPr lang="en-US" sz="1300" dirty="0">
                <a:solidFill>
                  <a:prstClr val="black"/>
                </a:solidFill>
                <a:latin typeface="Arial" panose="020B0604020202020204" pitchFamily="34" charset="0"/>
                <a:cs typeface="Arial" panose="020B0604020202020204" pitchFamily="34" charset="0"/>
              </a:rPr>
              <a:t>Store, update, and maintain exemption certificates in one easily accessible location</a:t>
            </a:r>
          </a:p>
          <a:p>
            <a:pPr defTabSz="457178" fontAlgn="auto">
              <a:lnSpc>
                <a:spcPct val="100000"/>
              </a:lnSpc>
              <a:spcAft>
                <a:spcPts val="400"/>
              </a:spcAft>
              <a:defRPr/>
            </a:pPr>
            <a:endParaRPr lang="en-US" sz="1300" dirty="0">
              <a:solidFill>
                <a:prstClr val="black"/>
              </a:solidFill>
              <a:latin typeface="Arial" panose="020B0604020202020204" pitchFamily="34" charset="0"/>
              <a:cs typeface="Arial" panose="020B0604020202020204" pitchFamily="34" charset="0"/>
            </a:endParaRPr>
          </a:p>
          <a:p>
            <a:pPr marL="285750" indent="-285750" defTabSz="457178" fontAlgn="auto">
              <a:lnSpc>
                <a:spcPct val="100000"/>
              </a:lnSpc>
              <a:spcAft>
                <a:spcPts val="400"/>
              </a:spcAft>
              <a:buFont typeface="Wingdings" panose="05000000000000000000" pitchFamily="2" charset="2"/>
              <a:buChar char="§"/>
              <a:defRPr/>
            </a:pPr>
            <a:r>
              <a:rPr lang="en-US" sz="1300" b="1" dirty="0">
                <a:solidFill>
                  <a:prstClr val="black"/>
                </a:solidFill>
                <a:latin typeface="Arial" panose="020B0604020202020204" pitchFamily="34" charset="0"/>
                <a:cs typeface="Arial" panose="020B0604020202020204" pitchFamily="34" charset="0"/>
              </a:rPr>
              <a:t>Return Prep and Filing</a:t>
            </a:r>
          </a:p>
          <a:p>
            <a:pPr marL="477774" lvl="1" indent="-285750" defTabSz="457178" fontAlgn="auto">
              <a:lnSpc>
                <a:spcPct val="100000"/>
              </a:lnSpc>
              <a:spcAft>
                <a:spcPts val="400"/>
              </a:spcAft>
              <a:buFont typeface="Courier New" panose="02070309020205020404" pitchFamily="49" charset="0"/>
              <a:buChar char="o"/>
              <a:defRPr/>
            </a:pPr>
            <a:r>
              <a:rPr lang="en-US" sz="1300" dirty="0">
                <a:solidFill>
                  <a:prstClr val="black"/>
                </a:solidFill>
                <a:latin typeface="Arial" panose="020B0604020202020204" pitchFamily="34" charset="0"/>
                <a:cs typeface="Arial" panose="020B0604020202020204" pitchFamily="34" charset="0"/>
              </a:rPr>
              <a:t>Using your tax data, our firm can prepare, generate and file your tax returns to jurisdictions</a:t>
            </a:r>
            <a:endParaRPr lang="en-US" sz="1300" dirty="0"/>
          </a:p>
        </p:txBody>
      </p:sp>
    </p:spTree>
    <p:extLst>
      <p:ext uri="{BB962C8B-B14F-4D97-AF65-F5344CB8AC3E}">
        <p14:creationId xmlns:p14="http://schemas.microsoft.com/office/powerpoint/2010/main" val="2873507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636ABD-4436-4A5B-9F40-29FCC993D481}"/>
              </a:ext>
            </a:extLst>
          </p:cNvPr>
          <p:cNvSpPr>
            <a:spLocks noGrp="1"/>
          </p:cNvSpPr>
          <p:nvPr>
            <p:ph type="sldNum" sz="quarter" idx="4294967295"/>
          </p:nvPr>
        </p:nvSpPr>
        <p:spPr>
          <a:xfrm>
            <a:off x="8696325" y="4762500"/>
            <a:ext cx="447675" cy="2254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055A772-028E-4932-80E8-B3885F255ED6}" type="slidenum">
              <a:rPr kumimoji="0" lang="en-US" sz="1200" b="0" i="0" u="none" strike="noStrike" kern="1200" cap="none" spc="0" normalizeH="0" baseline="0" noProof="0" smtClean="0">
                <a:ln>
                  <a:noFill/>
                </a:ln>
                <a:solidFill>
                  <a:srgbClr val="000000">
                    <a:tint val="75000"/>
                  </a:srgbClr>
                </a:solidFill>
                <a:effectLst/>
                <a:uLnTx/>
                <a:uFillTx/>
                <a:latin typeface="Times New Roman" panose="020206030504050203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srgbClr val="000000">
                  <a:tint val="75000"/>
                </a:srgbClr>
              </a:solidFill>
              <a:effectLst/>
              <a:uLnTx/>
              <a:uFillTx/>
              <a:latin typeface="Times New Roman" panose="02020603050405020304"/>
              <a:ea typeface="+mn-ea"/>
              <a:cs typeface="+mn-cs"/>
            </a:endParaRPr>
          </a:p>
        </p:txBody>
      </p:sp>
      <p:sp>
        <p:nvSpPr>
          <p:cNvPr id="5" name="TextBox 4">
            <a:extLst>
              <a:ext uri="{FF2B5EF4-FFF2-40B4-BE49-F238E27FC236}">
                <a16:creationId xmlns:a16="http://schemas.microsoft.com/office/drawing/2014/main" id="{5BF94BF0-9C9E-440A-9991-0B4646EA24F0}"/>
              </a:ext>
            </a:extLst>
          </p:cNvPr>
          <p:cNvSpPr txBox="1"/>
          <p:nvPr/>
        </p:nvSpPr>
        <p:spPr>
          <a:xfrm>
            <a:off x="199380" y="2055681"/>
            <a:ext cx="6572680" cy="707886"/>
          </a:xfrm>
          <a:prstGeom prst="rect">
            <a:avLst/>
          </a:prstGeom>
          <a:noFill/>
        </p:spPr>
        <p:txBody>
          <a:bodyPr wrap="square" rtlCol="0">
            <a:sp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panose="020B0604020202020204"/>
                <a:ea typeface="+mn-ea"/>
                <a:cs typeface="+mn-cs"/>
              </a:rPr>
              <a:t>Next Steps</a:t>
            </a:r>
          </a:p>
        </p:txBody>
      </p:sp>
    </p:spTree>
    <p:extLst>
      <p:ext uri="{BB962C8B-B14F-4D97-AF65-F5344CB8AC3E}">
        <p14:creationId xmlns:p14="http://schemas.microsoft.com/office/powerpoint/2010/main" val="425356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0862F70-E317-43DA-A16B-E163CBB5E6F2}"/>
              </a:ext>
            </a:extLst>
          </p:cNvPr>
          <p:cNvSpPr>
            <a:spLocks noGrp="1"/>
          </p:cNvSpPr>
          <p:nvPr>
            <p:ph type="body" sz="quarter" idx="15"/>
          </p:nvPr>
        </p:nvSpPr>
        <p:spPr/>
        <p:txBody>
          <a:bodyPr/>
          <a:lstStyle/>
          <a:p>
            <a:endParaRPr lang="en-US"/>
          </a:p>
        </p:txBody>
      </p:sp>
      <p:sp>
        <p:nvSpPr>
          <p:cNvPr id="18435" name="Title 1">
            <a:extLst>
              <a:ext uri="{FF2B5EF4-FFF2-40B4-BE49-F238E27FC236}">
                <a16:creationId xmlns:a16="http://schemas.microsoft.com/office/drawing/2014/main" id="{BF03AC43-28E1-492B-BA41-E34B1A15D485}"/>
              </a:ext>
            </a:extLst>
          </p:cNvPr>
          <p:cNvSpPr>
            <a:spLocks noGrp="1" noChangeArrowheads="1"/>
          </p:cNvSpPr>
          <p:nvPr>
            <p:ph type="title"/>
          </p:nvPr>
        </p:nvSpPr>
        <p:spPr/>
        <p:txBody>
          <a:bodyPr/>
          <a:lstStyle/>
          <a:p>
            <a:pPr eaLnBrk="1" hangingPunct="1"/>
            <a:r>
              <a:rPr lang="en-US" altLang="en-US" dirty="0"/>
              <a:t>Agenda</a:t>
            </a:r>
          </a:p>
        </p:txBody>
      </p:sp>
      <p:sp>
        <p:nvSpPr>
          <p:cNvPr id="18436" name="Content Placeholder 2">
            <a:extLst>
              <a:ext uri="{FF2B5EF4-FFF2-40B4-BE49-F238E27FC236}">
                <a16:creationId xmlns:a16="http://schemas.microsoft.com/office/drawing/2014/main" id="{0352A633-51CD-42A7-BD41-6BF1E9E0446D}"/>
              </a:ext>
            </a:extLst>
          </p:cNvPr>
          <p:cNvSpPr>
            <a:spLocks noGrp="1" noChangeArrowheads="1"/>
          </p:cNvSpPr>
          <p:nvPr>
            <p:ph idx="1"/>
          </p:nvPr>
        </p:nvSpPr>
        <p:spPr/>
        <p:txBody>
          <a:bodyPr/>
          <a:lstStyle/>
          <a:p>
            <a:pPr marL="285750" indent="-285750" eaLnBrk="1" hangingPunct="1">
              <a:spcBef>
                <a:spcPct val="0"/>
              </a:spcBef>
              <a:buFont typeface="Wingdings" panose="05000000000000000000" pitchFamily="2" charset="2"/>
              <a:buChar char="§"/>
            </a:pPr>
            <a:r>
              <a:rPr lang="en-US" altLang="en-US" dirty="0"/>
              <a:t>Why A Sales &amp; Use Tax Discussion Now</a:t>
            </a:r>
          </a:p>
          <a:p>
            <a:pPr marL="285750" indent="-285750">
              <a:spcBef>
                <a:spcPct val="0"/>
              </a:spcBef>
              <a:buFont typeface="Wingdings" panose="05000000000000000000" pitchFamily="2" charset="2"/>
              <a:buChar char="§"/>
            </a:pPr>
            <a:r>
              <a:rPr lang="en-US" altLang="en-US" dirty="0">
                <a:cs typeface="Arial"/>
              </a:rPr>
              <a:t>Changing Sales &amp; Use Tax Legislation  </a:t>
            </a:r>
          </a:p>
          <a:p>
            <a:pPr marL="285750" indent="-285750">
              <a:spcBef>
                <a:spcPct val="0"/>
              </a:spcBef>
              <a:buFont typeface="Wingdings" panose="05000000000000000000" pitchFamily="2" charset="2"/>
              <a:buChar char="§"/>
            </a:pPr>
            <a:r>
              <a:rPr lang="en-US" altLang="en-US" dirty="0"/>
              <a:t>What's Changed</a:t>
            </a:r>
            <a:endParaRPr lang="en-US" altLang="en-US" dirty="0">
              <a:cs typeface="Arial"/>
            </a:endParaRPr>
          </a:p>
          <a:p>
            <a:pPr marL="285750" indent="-285750">
              <a:spcBef>
                <a:spcPct val="0"/>
              </a:spcBef>
              <a:buFont typeface="Wingdings" panose="05000000000000000000" pitchFamily="2" charset="2"/>
              <a:buChar char="§"/>
            </a:pPr>
            <a:r>
              <a:rPr lang="en-US" altLang="en-US" dirty="0">
                <a:cs typeface="Arial"/>
              </a:rPr>
              <a:t>What This Means For Your Business</a:t>
            </a:r>
            <a:endParaRPr lang="en-US" altLang="en-US" dirty="0"/>
          </a:p>
          <a:p>
            <a:pPr marL="285750" indent="-285750" eaLnBrk="1" hangingPunct="1">
              <a:spcBef>
                <a:spcPct val="0"/>
              </a:spcBef>
              <a:buFont typeface="Wingdings" panose="05000000000000000000" pitchFamily="2" charset="2"/>
              <a:buChar char="§"/>
            </a:pPr>
            <a:r>
              <a:rPr lang="en-US" altLang="en-US" dirty="0"/>
              <a:t>How Our Firm Can Help</a:t>
            </a:r>
          </a:p>
          <a:p>
            <a:pPr marL="285750" indent="-285750" eaLnBrk="1" hangingPunct="1">
              <a:spcBef>
                <a:spcPct val="0"/>
              </a:spcBef>
              <a:buFont typeface="Wingdings" panose="05000000000000000000" pitchFamily="2" charset="2"/>
              <a:buChar char="§"/>
            </a:pPr>
            <a:r>
              <a:rPr lang="en-US" altLang="en-US" dirty="0"/>
              <a:t>Next Steps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1">
            <a:extLst>
              <a:ext uri="{FF2B5EF4-FFF2-40B4-BE49-F238E27FC236}">
                <a16:creationId xmlns:a16="http://schemas.microsoft.com/office/drawing/2014/main" id="{11516B8E-7779-47C2-97C3-438DC42B183B}"/>
              </a:ext>
            </a:extLst>
          </p:cNvPr>
          <p:cNvSpPr>
            <a:spLocks noGrp="1" noChangeArrowheads="1"/>
          </p:cNvSpPr>
          <p:nvPr>
            <p:ph type="body" sz="quarter" idx="15"/>
          </p:nvPr>
        </p:nvSpPr>
        <p:spPr>
          <a:xfrm>
            <a:off x="7065962" y="2053104"/>
            <a:ext cx="1864677" cy="2709861"/>
          </a:xfrm>
        </p:spPr>
        <p:txBody>
          <a:bodyPr/>
          <a:lstStyle/>
          <a:p>
            <a:pPr algn="ctr">
              <a:lnSpc>
                <a:spcPts val="2500"/>
              </a:lnSpc>
              <a:spcBef>
                <a:spcPct val="0"/>
              </a:spcBef>
            </a:pPr>
            <a:r>
              <a:rPr lang="en-US" altLang="en-US" sz="3200" dirty="0"/>
              <a:t>Let Our </a:t>
            </a:r>
            <a:r>
              <a:rPr lang="en-US" altLang="en-US" sz="3200" b="1" dirty="0"/>
              <a:t>Firm</a:t>
            </a:r>
            <a:r>
              <a:rPr lang="en-US" altLang="en-US" sz="3200" dirty="0"/>
              <a:t> Be Your Guide</a:t>
            </a:r>
          </a:p>
        </p:txBody>
      </p:sp>
      <p:sp>
        <p:nvSpPr>
          <p:cNvPr id="19459" name="Title 1">
            <a:extLst>
              <a:ext uri="{FF2B5EF4-FFF2-40B4-BE49-F238E27FC236}">
                <a16:creationId xmlns:a16="http://schemas.microsoft.com/office/drawing/2014/main" id="{A559B3C0-781A-4AD5-A1C6-DA7BE321ADAC}"/>
              </a:ext>
            </a:extLst>
          </p:cNvPr>
          <p:cNvSpPr>
            <a:spLocks noGrp="1" noChangeArrowheads="1"/>
          </p:cNvSpPr>
          <p:nvPr>
            <p:ph type="title"/>
          </p:nvPr>
        </p:nvSpPr>
        <p:spPr/>
        <p:txBody>
          <a:bodyPr/>
          <a:lstStyle/>
          <a:p>
            <a:pPr eaLnBrk="1" hangingPunct="1"/>
            <a:r>
              <a:rPr lang="en-US" altLang="en-US" dirty="0"/>
              <a:t>Why A Sales &amp; Use Tax Discussion Now</a:t>
            </a:r>
          </a:p>
        </p:txBody>
      </p:sp>
      <p:sp>
        <p:nvSpPr>
          <p:cNvPr id="19460" name="Content Placeholder 2">
            <a:extLst>
              <a:ext uri="{FF2B5EF4-FFF2-40B4-BE49-F238E27FC236}">
                <a16:creationId xmlns:a16="http://schemas.microsoft.com/office/drawing/2014/main" id="{6A936EF6-04E4-4254-8E49-C4DB45718446}"/>
              </a:ext>
            </a:extLst>
          </p:cNvPr>
          <p:cNvSpPr>
            <a:spLocks noGrp="1" noChangeArrowheads="1"/>
          </p:cNvSpPr>
          <p:nvPr>
            <p:ph idx="1"/>
          </p:nvPr>
        </p:nvSpPr>
        <p:spPr/>
        <p:txBody>
          <a:bodyPr/>
          <a:lstStyle/>
          <a:p>
            <a:pPr eaLnBrk="1" hangingPunct="1">
              <a:spcBef>
                <a:spcPct val="0"/>
              </a:spcBef>
            </a:pPr>
            <a:endParaRPr lang="en-US" altLang="en-US" dirty="0"/>
          </a:p>
          <a:p>
            <a:pPr eaLnBrk="1" hangingPunct="1">
              <a:spcBef>
                <a:spcPct val="0"/>
              </a:spcBef>
            </a:pPr>
            <a:r>
              <a:rPr lang="en-US" altLang="en-US" dirty="0"/>
              <a:t>As your </a:t>
            </a:r>
            <a:r>
              <a:rPr lang="en-US" altLang="en-US" b="1" dirty="0">
                <a:solidFill>
                  <a:schemeClr val="tx2"/>
                </a:solidFill>
              </a:rPr>
              <a:t>trusted advisor, </a:t>
            </a:r>
            <a:r>
              <a:rPr lang="en-US" altLang="en-US" dirty="0"/>
              <a:t>it’s important for our firm to continue to keep you up to date on </a:t>
            </a:r>
            <a:r>
              <a:rPr lang="en-US" altLang="en-US" b="1" dirty="0">
                <a:solidFill>
                  <a:schemeClr val="tx2"/>
                </a:solidFill>
              </a:rPr>
              <a:t>tax changes </a:t>
            </a:r>
            <a:r>
              <a:rPr lang="en-US" altLang="en-US" dirty="0"/>
              <a:t>and implications of the impact on your business </a:t>
            </a:r>
          </a:p>
          <a:p>
            <a:pPr eaLnBrk="1" hangingPunct="1">
              <a:spcBef>
                <a:spcPct val="0"/>
              </a:spcBef>
            </a:pPr>
            <a:endParaRPr lang="en-US" altLang="en-US" dirty="0"/>
          </a:p>
          <a:p>
            <a:pPr eaLnBrk="1" hangingPunct="1">
              <a:spcBef>
                <a:spcPct val="0"/>
              </a:spcBef>
            </a:pPr>
            <a:r>
              <a:rPr lang="en-US" altLang="en-US" dirty="0"/>
              <a:t>Over the last year, the regulatory environment around </a:t>
            </a:r>
            <a:r>
              <a:rPr lang="en-US" altLang="en-US" b="1" dirty="0">
                <a:solidFill>
                  <a:schemeClr val="tx2"/>
                </a:solidFill>
              </a:rPr>
              <a:t>sales &amp; use tax </a:t>
            </a:r>
            <a:r>
              <a:rPr lang="en-US" altLang="en-US" dirty="0"/>
              <a:t>has shifted, bringing more focus &amp; attention</a:t>
            </a:r>
          </a:p>
          <a:p>
            <a:pPr marL="285750" indent="-285750">
              <a:lnSpc>
                <a:spcPct val="100000"/>
              </a:lnSpc>
              <a:spcBef>
                <a:spcPct val="0"/>
              </a:spcBef>
              <a:spcAft>
                <a:spcPts val="0"/>
              </a:spcAft>
              <a:buFont typeface="Wingdings" panose="05000000000000000000" pitchFamily="2" charset="2"/>
              <a:buChar char="§"/>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02E5B6C-454B-A24E-A28B-F04F113128E4}"/>
              </a:ext>
            </a:extLst>
          </p:cNvPr>
          <p:cNvSpPr txBox="1">
            <a:spLocks/>
          </p:cNvSpPr>
          <p:nvPr/>
        </p:nvSpPr>
        <p:spPr>
          <a:xfrm>
            <a:off x="330199" y="317500"/>
            <a:ext cx="7578767" cy="800100"/>
          </a:xfrm>
          <a:prstGeom prst="rect">
            <a:avLst/>
          </a:prstGeom>
        </p:spPr>
        <p:txBody>
          <a:bodyPr vert="horz" lIns="0" tIns="0" rIns="0" bIns="0" rtlCol="0" anchor="t">
            <a:noAutofit/>
          </a:bodyPr>
          <a:lstStyle>
            <a:lvl1pPr algn="l" defTabSz="457200" rtl="0" eaLnBrk="1" latinLnBrk="0" hangingPunct="1">
              <a:lnSpc>
                <a:spcPts val="5200"/>
              </a:lnSpc>
              <a:spcBef>
                <a:spcPct val="0"/>
              </a:spcBef>
              <a:buNone/>
              <a:defRPr sz="4000" kern="1200">
                <a:solidFill>
                  <a:schemeClr val="bg1"/>
                </a:solidFill>
                <a:latin typeface="+mj-lt"/>
                <a:ea typeface="+mj-ea"/>
                <a:cs typeface="+mj-cs"/>
              </a:defRPr>
            </a:lvl1pPr>
          </a:lstStyle>
          <a:p>
            <a:pPr marL="0" marR="0" lvl="0" indent="0" algn="l" defTabSz="457200" rtl="0" eaLnBrk="1" fontAlgn="auto" latinLnBrk="0" hangingPunct="1">
              <a:lnSpc>
                <a:spcPts val="5200"/>
              </a:lnSpc>
              <a:spcBef>
                <a:spcPct val="0"/>
              </a:spcBef>
              <a:spcAft>
                <a:spcPts val="0"/>
              </a:spcAft>
              <a:buClrTx/>
              <a:buSzTx/>
              <a:buFontTx/>
              <a:buNone/>
              <a:tabLst/>
              <a:defRPr/>
            </a:pPr>
            <a:r>
              <a:rPr kumimoji="0" lang="en-US" sz="2200" b="1" i="0" u="none" strike="noStrike" kern="1200" cap="none" spc="0" normalizeH="0" baseline="0" noProof="0" dirty="0">
                <a:ln>
                  <a:noFill/>
                </a:ln>
                <a:solidFill>
                  <a:prstClr val="white"/>
                </a:solidFill>
                <a:effectLst/>
                <a:uLnTx/>
                <a:uFillTx/>
                <a:latin typeface="Arial" panose="020B0604020202020204"/>
                <a:ea typeface="+mj-ea"/>
                <a:cs typeface="Arial" panose="020B0604020202020204" pitchFamily="34" charset="0"/>
              </a:rPr>
              <a:t>Changing Sales &amp; Use Tax Legislation </a:t>
            </a:r>
            <a:endParaRPr kumimoji="0" lang="en-US" sz="2200" b="0" i="1" u="none" strike="noStrike" kern="1200" cap="none" spc="0" normalizeH="0" baseline="0" noProof="0" dirty="0">
              <a:ln>
                <a:noFill/>
              </a:ln>
              <a:solidFill>
                <a:prstClr val="white"/>
              </a:solidFill>
              <a:effectLst/>
              <a:uLnTx/>
              <a:uFillTx/>
              <a:latin typeface="Arial" panose="020B0604020202020204"/>
              <a:ea typeface="+mj-ea"/>
              <a:cs typeface="Arial" panose="020B0604020202020204" pitchFamily="34" charset="0"/>
            </a:endParaRPr>
          </a:p>
        </p:txBody>
      </p:sp>
      <p:sp>
        <p:nvSpPr>
          <p:cNvPr id="8" name="TextBox 7">
            <a:extLst>
              <a:ext uri="{FF2B5EF4-FFF2-40B4-BE49-F238E27FC236}">
                <a16:creationId xmlns:a16="http://schemas.microsoft.com/office/drawing/2014/main" id="{5739DEB2-5151-B640-8F3A-25A82927C75A}"/>
              </a:ext>
            </a:extLst>
          </p:cNvPr>
          <p:cNvSpPr txBox="1"/>
          <p:nvPr/>
        </p:nvSpPr>
        <p:spPr>
          <a:xfrm>
            <a:off x="330199" y="1060223"/>
            <a:ext cx="8666844" cy="3785652"/>
          </a:xfrm>
          <a:prstGeom prst="rect">
            <a:avLst/>
          </a:prstGeom>
          <a:noFill/>
        </p:spPr>
        <p:txBody>
          <a:bodyPr wrap="square" rtlCol="0">
            <a:spAutoFit/>
          </a:bodyPr>
          <a:lstStyle/>
          <a:p>
            <a:pPr marL="0" marR="0" lvl="0" indent="0" algn="l" defTabSz="457189" rtl="0" eaLnBrk="1" fontAlgn="auto" latinLnBrk="0" hangingPunct="1">
              <a:lnSpc>
                <a:spcPct val="100000"/>
              </a:lnSpc>
              <a:spcBef>
                <a:spcPts val="0"/>
              </a:spcBef>
              <a:spcAft>
                <a:spcPts val="1800"/>
              </a:spcAft>
              <a:buClr>
                <a:prstClr val="white"/>
              </a:buClr>
              <a:buSzPct val="100000"/>
              <a:buFontTx/>
              <a:buNone/>
              <a:tabLst/>
              <a:defRPr/>
            </a:pPr>
            <a:r>
              <a:rPr kumimoji="0" lang="en-US" sz="15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Before South Dakota v. Wayfair there was Quill </a:t>
            </a:r>
          </a:p>
          <a:p>
            <a:pPr marL="803267" marR="0" lvl="1" indent="-346067" algn="l" defTabSz="457189" rtl="0" eaLnBrk="1" fontAlgn="auto" latinLnBrk="0" hangingPunct="1">
              <a:lnSpc>
                <a:spcPct val="100000"/>
              </a:lnSpc>
              <a:spcBef>
                <a:spcPts val="0"/>
              </a:spcBef>
              <a:spcAft>
                <a:spcPts val="1800"/>
              </a:spcAft>
              <a:buClr>
                <a:prstClr val="white"/>
              </a:buClr>
              <a:buSzPct val="100000"/>
              <a:buFont typeface="Wingdings" panose="05000000000000000000" pitchFamily="2" charset="2"/>
              <a:buChar char="§"/>
              <a:tabLst/>
              <a:defRPr/>
            </a:pPr>
            <a:r>
              <a:rPr kumimoji="0" lang="en-US" sz="15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Law of the Land, decided in 1992</a:t>
            </a:r>
          </a:p>
          <a:p>
            <a:pPr marL="803267" marR="0" lvl="1" indent="-346067" algn="l" defTabSz="457189" rtl="0" eaLnBrk="1" fontAlgn="auto" latinLnBrk="0" hangingPunct="1">
              <a:lnSpc>
                <a:spcPct val="100000"/>
              </a:lnSpc>
              <a:spcBef>
                <a:spcPts val="0"/>
              </a:spcBef>
              <a:spcAft>
                <a:spcPts val="1800"/>
              </a:spcAft>
              <a:buClr>
                <a:prstClr val="white"/>
              </a:buClr>
              <a:buSzPct val="100000"/>
              <a:buFont typeface="Wingdings" panose="05000000000000000000" pitchFamily="2" charset="2"/>
              <a:buChar char="§"/>
              <a:tabLst/>
              <a:defRPr/>
            </a:pPr>
            <a:r>
              <a:rPr kumimoji="0" lang="en-US" sz="15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Nexus defined: a business must have a “physical presence” in a state to collect sales tax</a:t>
            </a:r>
          </a:p>
          <a:p>
            <a:pPr marL="803267" marR="0" lvl="1" indent="-346067" algn="l" defTabSz="457189" rtl="0" eaLnBrk="1" fontAlgn="auto" latinLnBrk="0" hangingPunct="1">
              <a:lnSpc>
                <a:spcPct val="100000"/>
              </a:lnSpc>
              <a:spcBef>
                <a:spcPts val="0"/>
              </a:spcBef>
              <a:spcAft>
                <a:spcPts val="1800"/>
              </a:spcAft>
              <a:buClr>
                <a:prstClr val="white"/>
              </a:buClr>
              <a:buSzPct val="100000"/>
              <a:buFont typeface="Wingdings" panose="05000000000000000000" pitchFamily="2" charset="2"/>
              <a:buChar char="§"/>
              <a:tabLst/>
              <a:defRPr/>
            </a:pPr>
            <a:r>
              <a:rPr kumimoji="0" lang="en-US" sz="15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Many states challenged Quill</a:t>
            </a:r>
          </a:p>
          <a:p>
            <a:pPr marL="803267" marR="0" lvl="1" indent="-346067" algn="l" defTabSz="457189" rtl="0" eaLnBrk="1" fontAlgn="auto" latinLnBrk="0" hangingPunct="1">
              <a:lnSpc>
                <a:spcPct val="100000"/>
              </a:lnSpc>
              <a:spcBef>
                <a:spcPts val="0"/>
              </a:spcBef>
              <a:spcAft>
                <a:spcPts val="1800"/>
              </a:spcAft>
              <a:buClr>
                <a:prstClr val="white"/>
              </a:buClr>
              <a:buSzPct val="100000"/>
              <a:buFont typeface="Wingdings" panose="05000000000000000000" pitchFamily="2" charset="2"/>
              <a:buChar char="§"/>
              <a:tabLst/>
              <a:defRPr/>
            </a:pPr>
            <a:r>
              <a:rPr kumimoji="0" lang="en-US" sz="15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South Dakota was most aggressive</a:t>
            </a:r>
          </a:p>
          <a:p>
            <a:pPr marL="0" marR="0" lvl="0" indent="0" algn="l" defTabSz="457189" rtl="0" eaLnBrk="1" fontAlgn="auto" latinLnBrk="0" hangingPunct="1">
              <a:lnSpc>
                <a:spcPct val="100000"/>
              </a:lnSpc>
              <a:spcBef>
                <a:spcPts val="0"/>
              </a:spcBef>
              <a:spcAft>
                <a:spcPts val="1800"/>
              </a:spcAft>
              <a:buClr>
                <a:prstClr val="white"/>
              </a:buClr>
              <a:buSzPct val="100000"/>
              <a:buFontTx/>
              <a:buNone/>
              <a:tabLst/>
              <a:defRPr/>
            </a:pPr>
            <a:r>
              <a:rPr kumimoji="0" lang="en-US" sz="1500" b="0" i="1"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Changing Legislation: South Dakota v. Wayfair (6/2018)</a:t>
            </a:r>
          </a:p>
          <a:p>
            <a:pPr marL="742950" marR="0" lvl="1" indent="-285750" algn="l" defTabSz="457189" rtl="0" eaLnBrk="1" fontAlgn="auto" latinLnBrk="0" hangingPunct="1">
              <a:lnSpc>
                <a:spcPct val="100000"/>
              </a:lnSpc>
              <a:spcBef>
                <a:spcPts val="0"/>
              </a:spcBef>
              <a:spcAft>
                <a:spcPts val="1800"/>
              </a:spcAft>
              <a:buClr>
                <a:prstClr val="white"/>
              </a:buClr>
              <a:buSzPct val="100000"/>
              <a:buFont typeface="Wingdings" panose="05000000000000000000" pitchFamily="2" charset="2"/>
              <a:buChar char="§"/>
              <a:tabLst/>
              <a:defRPr/>
            </a:pPr>
            <a:r>
              <a:rPr lang="en-US" sz="1500" dirty="0">
                <a:solidFill>
                  <a:prstClr val="white"/>
                </a:solidFill>
                <a:latin typeface="Arial" panose="020B0604020202020204" pitchFamily="34" charset="0"/>
                <a:cs typeface="Arial" panose="020B0604020202020204" pitchFamily="34" charset="0"/>
              </a:rPr>
              <a:t>R</a:t>
            </a:r>
            <a:r>
              <a:rPr kumimoji="0" lang="en-US" sz="1500" b="0"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uling</a:t>
            </a:r>
            <a:r>
              <a:rPr kumimoji="0" lang="en-US" sz="15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overturned Quill </a:t>
            </a:r>
          </a:p>
          <a:p>
            <a:pPr marL="742950" marR="0" lvl="1" indent="-285750" algn="l" defTabSz="457189" rtl="0" eaLnBrk="1" fontAlgn="auto" latinLnBrk="0" hangingPunct="1">
              <a:lnSpc>
                <a:spcPct val="100000"/>
              </a:lnSpc>
              <a:spcBef>
                <a:spcPts val="0"/>
              </a:spcBef>
              <a:spcAft>
                <a:spcPts val="1800"/>
              </a:spcAft>
              <a:buClr>
                <a:prstClr val="white"/>
              </a:buClr>
              <a:buSzPct val="100000"/>
              <a:buFont typeface="Wingdings" panose="05000000000000000000" pitchFamily="2" charset="2"/>
              <a:buChar char="§"/>
              <a:tabLst/>
              <a:defRPr/>
            </a:pPr>
            <a:r>
              <a:rPr kumimoji="0" lang="en-US" sz="15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Expanded the definition of nexus to include economic presence as a determining factor in which businesses are liable to collect &amp; remit sales &amp; use tax</a:t>
            </a:r>
          </a:p>
        </p:txBody>
      </p:sp>
    </p:spTree>
    <p:extLst>
      <p:ext uri="{BB962C8B-B14F-4D97-AF65-F5344CB8AC3E}">
        <p14:creationId xmlns:p14="http://schemas.microsoft.com/office/powerpoint/2010/main" val="3543774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00E9958-68AC-41DE-8180-708BF4C2A67F}"/>
              </a:ext>
            </a:extLst>
          </p:cNvPr>
          <p:cNvSpPr>
            <a:spLocks noGrp="1"/>
          </p:cNvSpPr>
          <p:nvPr>
            <p:ph type="body" sz="quarter" idx="15"/>
          </p:nvPr>
        </p:nvSpPr>
        <p:spPr/>
        <p:txBody>
          <a:bodyPr/>
          <a:lstStyle/>
          <a:p>
            <a:endParaRPr lang="en-US"/>
          </a:p>
        </p:txBody>
      </p:sp>
      <p:sp>
        <p:nvSpPr>
          <p:cNvPr id="2" name="Title 1">
            <a:extLst>
              <a:ext uri="{FF2B5EF4-FFF2-40B4-BE49-F238E27FC236}">
                <a16:creationId xmlns:a16="http://schemas.microsoft.com/office/drawing/2014/main" id="{D7D82BDB-6A10-4834-A496-E7604D5849FD}"/>
              </a:ext>
            </a:extLst>
          </p:cNvPr>
          <p:cNvSpPr>
            <a:spLocks noGrp="1"/>
          </p:cNvSpPr>
          <p:nvPr>
            <p:ph type="title"/>
          </p:nvPr>
        </p:nvSpPr>
        <p:spPr/>
        <p:txBody>
          <a:bodyPr/>
          <a:lstStyle/>
          <a:p>
            <a:r>
              <a:rPr lang="en-US" dirty="0"/>
              <a:t>What’s Changed  </a:t>
            </a:r>
          </a:p>
        </p:txBody>
      </p:sp>
      <p:sp>
        <p:nvSpPr>
          <p:cNvPr id="3" name="Content Placeholder 2">
            <a:extLst>
              <a:ext uri="{FF2B5EF4-FFF2-40B4-BE49-F238E27FC236}">
                <a16:creationId xmlns:a16="http://schemas.microsoft.com/office/drawing/2014/main" id="{0F23A281-0534-4EED-8390-DCB4D61EBFF0}"/>
              </a:ext>
            </a:extLst>
          </p:cNvPr>
          <p:cNvSpPr>
            <a:spLocks noGrp="1"/>
          </p:cNvSpPr>
          <p:nvPr>
            <p:ph idx="1"/>
          </p:nvPr>
        </p:nvSpPr>
        <p:spPr>
          <a:xfrm>
            <a:off x="458529" y="749120"/>
            <a:ext cx="5942271" cy="3394472"/>
          </a:xfrm>
        </p:spPr>
        <p:txBody>
          <a:bodyPr/>
          <a:lstStyle/>
          <a:p>
            <a:r>
              <a:rPr lang="en-US" sz="1400" b="1" dirty="0"/>
              <a:t>Jurisdictions enforcing new economic nexus guidelines</a:t>
            </a:r>
          </a:p>
          <a:p>
            <a:pPr marL="477520" lvl="1" indent="-285750">
              <a:lnSpc>
                <a:spcPct val="100000"/>
              </a:lnSpc>
              <a:buFont typeface="Wingdings" panose="05000000000000000000" pitchFamily="2" charset="2"/>
              <a:buChar char="§"/>
            </a:pPr>
            <a:r>
              <a:rPr lang="en-US" sz="1400" dirty="0"/>
              <a:t>As of April 2019, 38 states have enacted economic nexus reporting </a:t>
            </a:r>
          </a:p>
          <a:p>
            <a:pPr marL="925576" lvl="3" indent="-285750">
              <a:lnSpc>
                <a:spcPct val="100000"/>
              </a:lnSpc>
              <a:buFont typeface="Courier New" panose="02070309020205020404" pitchFamily="49" charset="0"/>
              <a:buChar char="o"/>
            </a:pPr>
            <a:r>
              <a:rPr lang="en-US" sz="1400" dirty="0"/>
              <a:t>Economic thresholds are defined by total gross revenue and/or number of transactions, with each jurisdiction having unique thresholds</a:t>
            </a:r>
          </a:p>
          <a:p>
            <a:pPr marL="925830" lvl="3" indent="-285750">
              <a:lnSpc>
                <a:spcPct val="100000"/>
              </a:lnSpc>
              <a:buFont typeface="Courier New" panose="02070309020205020404" pitchFamily="49" charset="0"/>
              <a:buChar char="o"/>
            </a:pPr>
            <a:r>
              <a:rPr lang="en-US" sz="1400" dirty="0"/>
              <a:t>With the ability to collect from online transactions, jurisdictions are estimated to collect an estimated $8-$23 billion in new taxes across the US</a:t>
            </a:r>
          </a:p>
          <a:p>
            <a:r>
              <a:rPr lang="en-US" sz="1400" b="1" dirty="0"/>
              <a:t>Jurisdictions hiring more auditors</a:t>
            </a:r>
            <a:r>
              <a:rPr lang="en-US" sz="1400" dirty="0"/>
              <a:t> </a:t>
            </a:r>
          </a:p>
          <a:p>
            <a:pPr marL="477520" lvl="1" indent="-285750">
              <a:lnSpc>
                <a:spcPct val="100000"/>
              </a:lnSpc>
              <a:buFont typeface="Wingdings" panose="05000000000000000000" pitchFamily="2" charset="2"/>
              <a:buChar char="§"/>
            </a:pPr>
            <a:r>
              <a:rPr lang="en-US" sz="1400" dirty="0"/>
              <a:t>Wisconsin Department of Revenue hired 102 new auditors and increased their division by one-third, generating an estimate of $88 million in additional revenue</a:t>
            </a:r>
            <a:endParaRPr lang="en-US" sz="1400" dirty="0">
              <a:cs typeface="Arial"/>
            </a:endParaRPr>
          </a:p>
          <a:p>
            <a:pPr marL="477520" lvl="1" indent="-285750">
              <a:lnSpc>
                <a:spcPct val="100000"/>
              </a:lnSpc>
              <a:buFont typeface="Wingdings" panose="05000000000000000000" pitchFamily="2" charset="2"/>
              <a:buChar char="§"/>
            </a:pPr>
            <a:r>
              <a:rPr lang="en-US" sz="1400" dirty="0"/>
              <a:t>California has added 100 new auditors and will generate an estimate of $371 million in additional revenue each year</a:t>
            </a:r>
            <a:endParaRPr lang="en-US" sz="1400" dirty="0">
              <a:cs typeface="Arial"/>
            </a:endParaRPr>
          </a:p>
          <a:p>
            <a:endParaRPr lang="en-US" dirty="0"/>
          </a:p>
          <a:p>
            <a:endParaRPr lang="en-US" dirty="0"/>
          </a:p>
        </p:txBody>
      </p:sp>
    </p:spTree>
    <p:extLst>
      <p:ext uri="{BB962C8B-B14F-4D97-AF65-F5344CB8AC3E}">
        <p14:creationId xmlns:p14="http://schemas.microsoft.com/office/powerpoint/2010/main" val="63098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D1CB329-58D2-4320-AFC3-8D3E9666C7CF}"/>
              </a:ext>
            </a:extLst>
          </p:cNvPr>
          <p:cNvSpPr>
            <a:spLocks noGrp="1"/>
          </p:cNvSpPr>
          <p:nvPr>
            <p:ph type="body" sz="quarter" idx="15"/>
          </p:nvPr>
        </p:nvSpPr>
        <p:spPr/>
        <p:txBody>
          <a:bodyPr/>
          <a:lstStyle/>
          <a:p>
            <a:endParaRPr lang="en-US"/>
          </a:p>
        </p:txBody>
      </p:sp>
      <p:sp>
        <p:nvSpPr>
          <p:cNvPr id="3" name="Title 2">
            <a:extLst>
              <a:ext uri="{FF2B5EF4-FFF2-40B4-BE49-F238E27FC236}">
                <a16:creationId xmlns:a16="http://schemas.microsoft.com/office/drawing/2014/main" id="{136DF281-4460-4238-8B04-EE7147DFD01E}"/>
              </a:ext>
            </a:extLst>
          </p:cNvPr>
          <p:cNvSpPr>
            <a:spLocks noGrp="1"/>
          </p:cNvSpPr>
          <p:nvPr>
            <p:ph type="title"/>
          </p:nvPr>
        </p:nvSpPr>
        <p:spPr/>
        <p:txBody>
          <a:bodyPr/>
          <a:lstStyle/>
          <a:p>
            <a:r>
              <a:rPr lang="en-US"/>
              <a:t>What This Means </a:t>
            </a:r>
            <a:r>
              <a:rPr lang="en-US" dirty="0"/>
              <a:t>For </a:t>
            </a:r>
            <a:r>
              <a:rPr lang="en-US"/>
              <a:t>Your Business</a:t>
            </a:r>
            <a:endParaRPr lang="en-US" dirty="0"/>
          </a:p>
        </p:txBody>
      </p:sp>
      <p:sp>
        <p:nvSpPr>
          <p:cNvPr id="4" name="Content Placeholder 3">
            <a:extLst>
              <a:ext uri="{FF2B5EF4-FFF2-40B4-BE49-F238E27FC236}">
                <a16:creationId xmlns:a16="http://schemas.microsoft.com/office/drawing/2014/main" id="{426D9CF0-4250-48F1-BA2E-2FC14D9A57B4}"/>
              </a:ext>
            </a:extLst>
          </p:cNvPr>
          <p:cNvSpPr>
            <a:spLocks noGrp="1"/>
          </p:cNvSpPr>
          <p:nvPr>
            <p:ph idx="1"/>
          </p:nvPr>
        </p:nvSpPr>
        <p:spPr/>
        <p:txBody>
          <a:bodyPr/>
          <a:lstStyle/>
          <a:p>
            <a:r>
              <a:rPr lang="en-US" b="1" dirty="0"/>
              <a:t>Small to mid-size businesses are at a higher risk of audit</a:t>
            </a:r>
          </a:p>
          <a:p>
            <a:r>
              <a:rPr lang="en-US" sz="1400" b="1" dirty="0"/>
              <a:t>Noncompliance: Audit Exposure</a:t>
            </a:r>
          </a:p>
          <a:p>
            <a:pPr marL="477774" lvl="1" indent="-285750">
              <a:lnSpc>
                <a:spcPct val="100000"/>
              </a:lnSpc>
              <a:buFont typeface="Wingdings" panose="05000000000000000000" pitchFamily="2" charset="2"/>
              <a:buChar char="§"/>
            </a:pPr>
            <a:r>
              <a:rPr lang="en-US" sz="1400" dirty="0"/>
              <a:t>Average audit can last anywhere from </a:t>
            </a:r>
            <a:r>
              <a:rPr lang="en-US" sz="1400" b="1" dirty="0">
                <a:solidFill>
                  <a:schemeClr val="tx2"/>
                </a:solidFill>
              </a:rPr>
              <a:t>30 - 45</a:t>
            </a:r>
            <a:r>
              <a:rPr lang="en-US" sz="1400" dirty="0"/>
              <a:t> days, with an auditor onsite anywhere between </a:t>
            </a:r>
            <a:r>
              <a:rPr lang="en-US" sz="1400" b="1" dirty="0">
                <a:solidFill>
                  <a:schemeClr val="tx2"/>
                </a:solidFill>
              </a:rPr>
              <a:t>2 - 4</a:t>
            </a:r>
            <a:r>
              <a:rPr lang="en-US" sz="1400" dirty="0"/>
              <a:t> weeks</a:t>
            </a:r>
          </a:p>
          <a:p>
            <a:pPr marL="477774" lvl="1" indent="-285750">
              <a:lnSpc>
                <a:spcPct val="100000"/>
              </a:lnSpc>
              <a:buFont typeface="Wingdings" panose="05000000000000000000" pitchFamily="2" charset="2"/>
              <a:buChar char="§"/>
            </a:pPr>
            <a:r>
              <a:rPr lang="en-US" sz="1400" dirty="0"/>
              <a:t>Average cost of an audit (penalties, interest, fees) </a:t>
            </a:r>
            <a:r>
              <a:rPr lang="en-US" sz="1400" b="1" dirty="0">
                <a:solidFill>
                  <a:schemeClr val="tx2"/>
                </a:solidFill>
              </a:rPr>
              <a:t>$114,000, </a:t>
            </a:r>
            <a:r>
              <a:rPr lang="en-US" sz="1400" dirty="0"/>
              <a:t>not including lost productivity  </a:t>
            </a:r>
          </a:p>
          <a:p>
            <a:r>
              <a:rPr lang="en-US" sz="1400" b="1" dirty="0"/>
              <a:t>Complexity </a:t>
            </a:r>
          </a:p>
          <a:p>
            <a:pPr marL="477774" lvl="1" indent="-285750">
              <a:lnSpc>
                <a:spcPct val="100000"/>
              </a:lnSpc>
              <a:spcBef>
                <a:spcPct val="0"/>
              </a:spcBef>
              <a:buFont typeface="Wingdings" panose="05000000000000000000" pitchFamily="2" charset="2"/>
              <a:buChar char="§"/>
            </a:pPr>
            <a:r>
              <a:rPr lang="en-US" altLang="en-US" sz="1400" dirty="0"/>
              <a:t>As a business, are you aware of?</a:t>
            </a:r>
          </a:p>
          <a:p>
            <a:pPr marL="697230" lvl="2" indent="-285750">
              <a:lnSpc>
                <a:spcPct val="100000"/>
              </a:lnSpc>
              <a:spcBef>
                <a:spcPct val="0"/>
              </a:spcBef>
              <a:spcAft>
                <a:spcPts val="600"/>
              </a:spcAft>
              <a:buFont typeface="Courier New" panose="02070309020205020404" pitchFamily="49" charset="0"/>
              <a:buChar char="o"/>
            </a:pPr>
            <a:r>
              <a:rPr lang="en-US" altLang="en-US" sz="1400" b="1" dirty="0">
                <a:solidFill>
                  <a:schemeClr val="tx2"/>
                </a:solidFill>
              </a:rPr>
              <a:t>11,000</a:t>
            </a:r>
            <a:r>
              <a:rPr lang="en-US" altLang="en-US" sz="1400" dirty="0"/>
              <a:t> unique jurisdictions </a:t>
            </a:r>
          </a:p>
          <a:p>
            <a:pPr marL="697230" lvl="2" indent="-285750">
              <a:lnSpc>
                <a:spcPct val="100000"/>
              </a:lnSpc>
              <a:spcBef>
                <a:spcPct val="0"/>
              </a:spcBef>
              <a:spcAft>
                <a:spcPts val="600"/>
              </a:spcAft>
              <a:buFont typeface="Courier New" panose="02070309020205020404" pitchFamily="49" charset="0"/>
              <a:buChar char="o"/>
            </a:pPr>
            <a:r>
              <a:rPr lang="en-US" altLang="en-US" sz="1400" dirty="0"/>
              <a:t>More than </a:t>
            </a:r>
            <a:r>
              <a:rPr lang="en-US" altLang="en-US" sz="1400" b="1" dirty="0">
                <a:solidFill>
                  <a:schemeClr val="tx2"/>
                </a:solidFill>
              </a:rPr>
              <a:t>60,000</a:t>
            </a:r>
            <a:r>
              <a:rPr lang="en-US" altLang="en-US" sz="1400" dirty="0"/>
              <a:t> unique taxability rates &amp; rules</a:t>
            </a:r>
          </a:p>
          <a:p>
            <a:pPr marL="697230" lvl="2" indent="-285750">
              <a:lnSpc>
                <a:spcPct val="100000"/>
              </a:lnSpc>
              <a:spcBef>
                <a:spcPct val="0"/>
              </a:spcBef>
              <a:spcAft>
                <a:spcPts val="600"/>
              </a:spcAft>
              <a:buFont typeface="Courier New" panose="02070309020205020404" pitchFamily="49" charset="0"/>
              <a:buChar char="o"/>
            </a:pPr>
            <a:r>
              <a:rPr lang="en-US" altLang="en-US" sz="1400" dirty="0"/>
              <a:t>On average more than </a:t>
            </a:r>
            <a:r>
              <a:rPr lang="en-US" altLang="en-US" sz="1400" b="1" dirty="0">
                <a:solidFill>
                  <a:schemeClr val="tx2"/>
                </a:solidFill>
              </a:rPr>
              <a:t>600</a:t>
            </a:r>
            <a:r>
              <a:rPr lang="en-US" altLang="en-US" sz="1400" dirty="0"/>
              <a:t> rate &amp; rule changes each year </a:t>
            </a:r>
          </a:p>
          <a:p>
            <a:endParaRPr lang="en-US" sz="1400" dirty="0"/>
          </a:p>
          <a:p>
            <a:endParaRPr lang="en-US" dirty="0"/>
          </a:p>
        </p:txBody>
      </p:sp>
    </p:spTree>
    <p:extLst>
      <p:ext uri="{BB962C8B-B14F-4D97-AF65-F5344CB8AC3E}">
        <p14:creationId xmlns:p14="http://schemas.microsoft.com/office/powerpoint/2010/main" val="2557556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A8D71-174D-49E1-83B6-69F23052C132}"/>
              </a:ext>
            </a:extLst>
          </p:cNvPr>
          <p:cNvSpPr>
            <a:spLocks noGrp="1"/>
          </p:cNvSpPr>
          <p:nvPr>
            <p:ph type="title"/>
          </p:nvPr>
        </p:nvSpPr>
        <p:spPr/>
        <p:txBody>
          <a:bodyPr/>
          <a:lstStyle/>
          <a:p>
            <a:r>
              <a:rPr lang="en-US" dirty="0"/>
              <a:t>Is Your Business Impacted?  </a:t>
            </a:r>
            <a:br>
              <a:rPr lang="en-US" dirty="0"/>
            </a:br>
            <a:endParaRPr lang="en-US" dirty="0"/>
          </a:p>
        </p:txBody>
      </p:sp>
      <p:sp>
        <p:nvSpPr>
          <p:cNvPr id="3" name="Content Placeholder 2">
            <a:extLst>
              <a:ext uri="{FF2B5EF4-FFF2-40B4-BE49-F238E27FC236}">
                <a16:creationId xmlns:a16="http://schemas.microsoft.com/office/drawing/2014/main" id="{0C8334D0-B20B-4031-8657-0766F039C36E}"/>
              </a:ext>
            </a:extLst>
          </p:cNvPr>
          <p:cNvSpPr>
            <a:spLocks noGrp="1"/>
          </p:cNvSpPr>
          <p:nvPr>
            <p:ph idx="1"/>
          </p:nvPr>
        </p:nvSpPr>
        <p:spPr/>
        <p:txBody>
          <a:bodyPr/>
          <a:lstStyle/>
          <a:p>
            <a:pPr>
              <a:lnSpc>
                <a:spcPct val="100000"/>
              </a:lnSpc>
              <a:spcAft>
                <a:spcPts val="0"/>
              </a:spcAft>
            </a:pPr>
            <a:r>
              <a:rPr lang="en-US" dirty="0"/>
              <a:t>Does your company:</a:t>
            </a:r>
          </a:p>
          <a:p>
            <a:pPr lvl="1" indent="0">
              <a:lnSpc>
                <a:spcPct val="100000"/>
              </a:lnSpc>
              <a:spcAft>
                <a:spcPts val="0"/>
              </a:spcAft>
              <a:buNone/>
            </a:pPr>
            <a:r>
              <a:rPr lang="en-US" dirty="0"/>
              <a:t> </a:t>
            </a:r>
          </a:p>
          <a:p>
            <a:pPr marL="285750" indent="-285750">
              <a:lnSpc>
                <a:spcPct val="100000"/>
              </a:lnSpc>
              <a:buFont typeface="Wingdings" panose="05000000000000000000" pitchFamily="2" charset="2"/>
              <a:buChar char="q"/>
            </a:pPr>
            <a:r>
              <a:rPr lang="en-US" dirty="0"/>
              <a:t>Sell through traditional business channels and/or remotely</a:t>
            </a:r>
          </a:p>
          <a:p>
            <a:pPr marL="285750" indent="-285750">
              <a:lnSpc>
                <a:spcPct val="100000"/>
              </a:lnSpc>
              <a:buFont typeface="Wingdings" panose="05000000000000000000" pitchFamily="2" charset="2"/>
              <a:buChar char="q"/>
            </a:pPr>
            <a:r>
              <a:rPr lang="en-US" dirty="0"/>
              <a:t>Sell multiple products &amp; services with special taxability </a:t>
            </a:r>
          </a:p>
          <a:p>
            <a:pPr marL="285750" indent="-285750">
              <a:lnSpc>
                <a:spcPct val="100000"/>
              </a:lnSpc>
              <a:buFont typeface="Wingdings" panose="05000000000000000000" pitchFamily="2" charset="2"/>
              <a:buChar char="q"/>
            </a:pPr>
            <a:r>
              <a:rPr lang="en-US" dirty="0"/>
              <a:t>Sell through multiple distribution centers</a:t>
            </a:r>
          </a:p>
          <a:p>
            <a:pPr marL="285750" indent="-285750">
              <a:lnSpc>
                <a:spcPct val="100000"/>
              </a:lnSpc>
              <a:buFont typeface="Wingdings" panose="05000000000000000000" pitchFamily="2" charset="2"/>
              <a:buChar char="q"/>
            </a:pPr>
            <a:r>
              <a:rPr lang="en-US" dirty="0"/>
              <a:t>Sell through online marketplaces</a:t>
            </a:r>
          </a:p>
          <a:p>
            <a:pPr marL="285750" indent="-285750">
              <a:lnSpc>
                <a:spcPct val="100000"/>
              </a:lnSpc>
              <a:buFont typeface="Wingdings" panose="05000000000000000000" pitchFamily="2" charset="2"/>
              <a:buChar char="q"/>
            </a:pPr>
            <a:r>
              <a:rPr lang="en-US" dirty="0"/>
              <a:t>Have sales clearly exempt from sales tax – need to collect and track exemption certificates in all states</a:t>
            </a:r>
          </a:p>
          <a:p>
            <a:pPr marL="285750" indent="-285750">
              <a:lnSpc>
                <a:spcPct val="100000"/>
              </a:lnSpc>
              <a:buFont typeface="Wingdings" panose="05000000000000000000" pitchFamily="2" charset="2"/>
              <a:buChar char="q"/>
            </a:pPr>
            <a:r>
              <a:rPr lang="en-US" dirty="0"/>
              <a:t>Manage use tax </a:t>
            </a:r>
          </a:p>
          <a:p>
            <a:endParaRPr lang="en-US" dirty="0"/>
          </a:p>
        </p:txBody>
      </p:sp>
      <p:sp>
        <p:nvSpPr>
          <p:cNvPr id="6" name="Rectangle 5">
            <a:extLst>
              <a:ext uri="{FF2B5EF4-FFF2-40B4-BE49-F238E27FC236}">
                <a16:creationId xmlns:a16="http://schemas.microsoft.com/office/drawing/2014/main" id="{F5BC8BED-A389-4CC1-AF40-2DD3DECE043C}"/>
              </a:ext>
            </a:extLst>
          </p:cNvPr>
          <p:cNvSpPr/>
          <p:nvPr/>
        </p:nvSpPr>
        <p:spPr>
          <a:xfrm>
            <a:off x="6847504" y="2092447"/>
            <a:ext cx="2440875" cy="2336537"/>
          </a:xfrm>
          <a:prstGeom prst="rect">
            <a:avLst/>
          </a:prstGeom>
        </p:spPr>
        <p:txBody>
          <a:bodyPr wrap="square">
            <a:spAutoFit/>
          </a:bodyPr>
          <a:lstStyle/>
          <a:p>
            <a:pPr marL="0" marR="0" lvl="0" indent="0" algn="ctr" defTabSz="457200" rtl="0" eaLnBrk="1" fontAlgn="base" latinLnBrk="0" hangingPunct="1">
              <a:lnSpc>
                <a:spcPts val="2500"/>
              </a:lnSpc>
              <a:spcBef>
                <a:spcPct val="0"/>
              </a:spcBef>
              <a:spcAft>
                <a:spcPts val="900"/>
              </a:spcAft>
              <a:buClrTx/>
              <a:buSzTx/>
              <a:buFontTx/>
              <a:buNone/>
              <a:tabLst/>
              <a:defRPr/>
            </a:pPr>
            <a:r>
              <a:rPr kumimoji="0" lang="en-US" altLang="en-US" sz="2600" b="0" i="0" u="none" strike="noStrike" kern="1200" cap="none" spc="0" normalizeH="0" baseline="0" noProof="0" dirty="0">
                <a:ln>
                  <a:noFill/>
                </a:ln>
                <a:solidFill>
                  <a:srgbClr val="FFFFFF"/>
                </a:solidFill>
                <a:effectLst/>
                <a:uLnTx/>
                <a:uFillTx/>
                <a:latin typeface="Arial" panose="020B0604020202020204"/>
                <a:ea typeface="+mn-ea"/>
                <a:cs typeface="+mn-cs"/>
              </a:rPr>
              <a:t>This decision  impacts </a:t>
            </a:r>
            <a:r>
              <a:rPr kumimoji="0" lang="en-US" altLang="en-US" sz="2600" b="1" i="0" u="none" strike="noStrike" kern="1200" cap="none" spc="0" normalizeH="0" baseline="0" noProof="0" dirty="0">
                <a:ln>
                  <a:noFill/>
                </a:ln>
                <a:solidFill>
                  <a:srgbClr val="FFFFFF"/>
                </a:solidFill>
                <a:effectLst/>
                <a:uLnTx/>
                <a:uFillTx/>
                <a:latin typeface="Arial" panose="020B0604020202020204"/>
                <a:ea typeface="+mn-ea"/>
                <a:cs typeface="+mn-cs"/>
              </a:rPr>
              <a:t>all </a:t>
            </a:r>
            <a:r>
              <a:rPr kumimoji="0" lang="en-US" altLang="en-US" sz="2600" b="0" i="0" u="none" strike="noStrike" kern="1200" cap="none" spc="0" normalizeH="0" baseline="0" noProof="0" dirty="0">
                <a:ln>
                  <a:noFill/>
                </a:ln>
                <a:solidFill>
                  <a:srgbClr val="FFFFFF"/>
                </a:solidFill>
                <a:effectLst/>
                <a:uLnTx/>
                <a:uFillTx/>
                <a:latin typeface="Arial" panose="020B0604020202020204"/>
                <a:ea typeface="+mn-ea"/>
                <a:cs typeface="+mn-cs"/>
              </a:rPr>
              <a:t>businesses in </a:t>
            </a:r>
            <a:r>
              <a:rPr kumimoji="0" lang="en-US" altLang="en-US" sz="2600" b="1" i="0" u="none" strike="noStrike" kern="1200" cap="none" spc="0" normalizeH="0" baseline="0" noProof="0" dirty="0">
                <a:ln>
                  <a:noFill/>
                </a:ln>
                <a:solidFill>
                  <a:srgbClr val="FFFFFF"/>
                </a:solidFill>
                <a:effectLst/>
                <a:uLnTx/>
                <a:uFillTx/>
                <a:latin typeface="Arial" panose="020B0604020202020204"/>
                <a:ea typeface="+mn-ea"/>
                <a:cs typeface="+mn-cs"/>
              </a:rPr>
              <a:t>all</a:t>
            </a:r>
            <a:r>
              <a:rPr kumimoji="0" lang="en-US" altLang="en-US" sz="2600" b="0" i="0" u="none" strike="noStrike" kern="1200" cap="none" spc="0" normalizeH="0" baseline="0" noProof="0" dirty="0">
                <a:ln>
                  <a:noFill/>
                </a:ln>
                <a:solidFill>
                  <a:srgbClr val="FFFFFF"/>
                </a:solidFill>
                <a:effectLst/>
                <a:uLnTx/>
                <a:uFillTx/>
                <a:latin typeface="Arial" panose="020B0604020202020204"/>
                <a:ea typeface="+mn-ea"/>
                <a:cs typeface="+mn-cs"/>
              </a:rPr>
              <a:t> industries that sell products and/or services </a:t>
            </a:r>
          </a:p>
        </p:txBody>
      </p:sp>
    </p:spTree>
    <p:extLst>
      <p:ext uri="{BB962C8B-B14F-4D97-AF65-F5344CB8AC3E}">
        <p14:creationId xmlns:p14="http://schemas.microsoft.com/office/powerpoint/2010/main" val="1169049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EE8819F8-5850-49E0-828E-3613FA2B25CB}"/>
              </a:ext>
            </a:extLst>
          </p:cNvPr>
          <p:cNvSpPr>
            <a:spLocks noGrp="1"/>
          </p:cNvSpPr>
          <p:nvPr>
            <p:ph type="body" sz="quarter" idx="15"/>
          </p:nvPr>
        </p:nvSpPr>
        <p:spPr/>
        <p:txBody>
          <a:bodyPr/>
          <a:lstStyle/>
          <a:p>
            <a:endParaRPr lang="en-US"/>
          </a:p>
        </p:txBody>
      </p:sp>
      <p:sp>
        <p:nvSpPr>
          <p:cNvPr id="3" name="Title 2">
            <a:extLst>
              <a:ext uri="{FF2B5EF4-FFF2-40B4-BE49-F238E27FC236}">
                <a16:creationId xmlns:a16="http://schemas.microsoft.com/office/drawing/2014/main" id="{2BCB50DB-1598-47EF-A2CD-2263D07865F1}"/>
              </a:ext>
            </a:extLst>
          </p:cNvPr>
          <p:cNvSpPr>
            <a:spLocks noGrp="1"/>
          </p:cNvSpPr>
          <p:nvPr>
            <p:ph type="title"/>
          </p:nvPr>
        </p:nvSpPr>
        <p:spPr/>
        <p:txBody>
          <a:bodyPr/>
          <a:lstStyle/>
          <a:p>
            <a:r>
              <a:rPr lang="en-US" dirty="0"/>
              <a:t>What’s The Impact For You?</a:t>
            </a:r>
          </a:p>
        </p:txBody>
      </p:sp>
      <p:sp>
        <p:nvSpPr>
          <p:cNvPr id="4" name="Content Placeholder 3">
            <a:extLst>
              <a:ext uri="{FF2B5EF4-FFF2-40B4-BE49-F238E27FC236}">
                <a16:creationId xmlns:a16="http://schemas.microsoft.com/office/drawing/2014/main" id="{60939C07-37F9-4D7A-BD29-5213BA068FED}"/>
              </a:ext>
            </a:extLst>
          </p:cNvPr>
          <p:cNvSpPr>
            <a:spLocks noGrp="1"/>
          </p:cNvSpPr>
          <p:nvPr>
            <p:ph idx="1"/>
          </p:nvPr>
        </p:nvSpPr>
        <p:spPr/>
        <p:txBody>
          <a:bodyPr/>
          <a:lstStyle/>
          <a:p>
            <a:pPr marL="285750" indent="-285750">
              <a:buFont typeface="Wingdings" panose="05000000000000000000" pitchFamily="2" charset="2"/>
              <a:buChar char="§"/>
            </a:pPr>
            <a:r>
              <a:rPr lang="en-US" dirty="0"/>
              <a:t>States can now collect tax on remote transactions </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Businesses must track their sales, including both number of transactions and annual gross revenue, along with all tax law changes</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a:t>Businesses must create a strategic plan to stay compliant </a:t>
            </a:r>
          </a:p>
          <a:p>
            <a:endParaRPr lang="en-US" dirty="0"/>
          </a:p>
        </p:txBody>
      </p:sp>
    </p:spTree>
    <p:extLst>
      <p:ext uri="{BB962C8B-B14F-4D97-AF65-F5344CB8AC3E}">
        <p14:creationId xmlns:p14="http://schemas.microsoft.com/office/powerpoint/2010/main" val="523835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F567E1D-BBFA-47CB-B752-695C3575F361}"/>
              </a:ext>
            </a:extLst>
          </p:cNvPr>
          <p:cNvSpPr>
            <a:spLocks noGrp="1"/>
          </p:cNvSpPr>
          <p:nvPr>
            <p:ph type="body" sz="quarter" idx="15"/>
          </p:nvPr>
        </p:nvSpPr>
        <p:spPr/>
        <p:txBody>
          <a:bodyPr/>
          <a:lstStyle/>
          <a:p>
            <a:endParaRPr lang="en-US"/>
          </a:p>
        </p:txBody>
      </p:sp>
      <p:sp>
        <p:nvSpPr>
          <p:cNvPr id="2" name="Title 1">
            <a:extLst>
              <a:ext uri="{FF2B5EF4-FFF2-40B4-BE49-F238E27FC236}">
                <a16:creationId xmlns:a16="http://schemas.microsoft.com/office/drawing/2014/main" id="{083D329C-813D-4BA3-94E9-C4D8EDCE532D}"/>
              </a:ext>
            </a:extLst>
          </p:cNvPr>
          <p:cNvSpPr>
            <a:spLocks noGrp="1"/>
          </p:cNvSpPr>
          <p:nvPr>
            <p:ph type="title"/>
          </p:nvPr>
        </p:nvSpPr>
        <p:spPr/>
        <p:txBody>
          <a:bodyPr/>
          <a:lstStyle/>
          <a:p>
            <a:r>
              <a:rPr lang="en-US" dirty="0"/>
              <a:t>How Our Firm Can Help  </a:t>
            </a:r>
          </a:p>
        </p:txBody>
      </p:sp>
      <p:sp>
        <p:nvSpPr>
          <p:cNvPr id="3" name="Content Placeholder 2">
            <a:extLst>
              <a:ext uri="{FF2B5EF4-FFF2-40B4-BE49-F238E27FC236}">
                <a16:creationId xmlns:a16="http://schemas.microsoft.com/office/drawing/2014/main" id="{98997494-0B20-47CF-8961-08B642F8E593}"/>
              </a:ext>
            </a:extLst>
          </p:cNvPr>
          <p:cNvSpPr>
            <a:spLocks noGrp="1"/>
          </p:cNvSpPr>
          <p:nvPr>
            <p:ph idx="1"/>
          </p:nvPr>
        </p:nvSpPr>
        <p:spPr>
          <a:xfrm>
            <a:off x="458529" y="1163273"/>
            <a:ext cx="5942271" cy="3394472"/>
          </a:xfrm>
        </p:spPr>
        <p:txBody>
          <a:bodyPr/>
          <a:lstStyle/>
          <a:p>
            <a:r>
              <a:rPr lang="en-US" dirty="0"/>
              <a:t>Through a comprehensive review of your most up to date sales activity, our firm will develop a strategy for compliance by:</a:t>
            </a:r>
          </a:p>
          <a:p>
            <a:pPr marL="534924" lvl="1" indent="-342900">
              <a:lnSpc>
                <a:spcPct val="100000"/>
              </a:lnSpc>
              <a:spcAft>
                <a:spcPts val="600"/>
              </a:spcAft>
              <a:buFont typeface="+mj-lt"/>
              <a:buAutoNum type="arabicPeriod"/>
            </a:pPr>
            <a:r>
              <a:rPr lang="en-US" sz="1400" dirty="0"/>
              <a:t>Providing nexus studies &amp; product taxability reviews</a:t>
            </a:r>
            <a:endParaRPr lang="en-US" sz="1400" dirty="0">
              <a:cs typeface="Arial"/>
            </a:endParaRPr>
          </a:p>
          <a:p>
            <a:pPr marL="477774" lvl="1" indent="-285750">
              <a:lnSpc>
                <a:spcPct val="100000"/>
              </a:lnSpc>
              <a:spcAft>
                <a:spcPts val="600"/>
              </a:spcAft>
              <a:buFont typeface="Wingdings" panose="05000000000000000000" pitchFamily="2" charset="2"/>
              <a:buChar char="§"/>
            </a:pPr>
            <a:endParaRPr lang="en-US" sz="1400" dirty="0">
              <a:cs typeface="Arial"/>
            </a:endParaRPr>
          </a:p>
          <a:p>
            <a:pPr marL="534924" lvl="1" indent="-342900">
              <a:lnSpc>
                <a:spcPct val="100000"/>
              </a:lnSpc>
              <a:spcAft>
                <a:spcPts val="600"/>
              </a:spcAft>
              <a:buFont typeface="+mj-lt"/>
              <a:buAutoNum type="arabicPeriod" startAt="2"/>
            </a:pPr>
            <a:r>
              <a:rPr lang="en-US" sz="1400" dirty="0"/>
              <a:t>Defining in which jurisdictions your business is most vulnerable</a:t>
            </a:r>
            <a:endParaRPr lang="en-US" sz="1400" dirty="0">
              <a:cs typeface="Arial"/>
            </a:endParaRPr>
          </a:p>
          <a:p>
            <a:pPr marL="697230" lvl="2" indent="-285750">
              <a:lnSpc>
                <a:spcPct val="100000"/>
              </a:lnSpc>
              <a:spcAft>
                <a:spcPts val="600"/>
              </a:spcAft>
              <a:buFont typeface="Courier New" panose="02070309020205020404" pitchFamily="49" charset="0"/>
              <a:buChar char="o"/>
            </a:pPr>
            <a:r>
              <a:rPr lang="en-US" sz="1400" dirty="0"/>
              <a:t>Create a plan to register, collect and remit sales &amp; use tax</a:t>
            </a:r>
            <a:endParaRPr lang="en-US" sz="1400" dirty="0">
              <a:cs typeface="Arial"/>
            </a:endParaRPr>
          </a:p>
          <a:p>
            <a:pPr marL="697230" lvl="2" indent="-285750">
              <a:lnSpc>
                <a:spcPct val="100000"/>
              </a:lnSpc>
              <a:spcAft>
                <a:spcPts val="600"/>
              </a:spcAft>
              <a:buFont typeface="Wingdings" panose="05000000000000000000" pitchFamily="2" charset="2"/>
              <a:buChar char="§"/>
            </a:pPr>
            <a:endParaRPr lang="en-US" sz="1400" dirty="0">
              <a:cs typeface="Arial"/>
            </a:endParaRPr>
          </a:p>
          <a:p>
            <a:pPr marL="534924" lvl="1" indent="-342900">
              <a:lnSpc>
                <a:spcPct val="100000"/>
              </a:lnSpc>
              <a:spcAft>
                <a:spcPts val="600"/>
              </a:spcAft>
              <a:buFont typeface="+mj-lt"/>
              <a:buAutoNum type="arabicPeriod" startAt="2"/>
            </a:pPr>
            <a:r>
              <a:rPr lang="en-US" sz="1400" dirty="0"/>
              <a:t>Providing a technology solution to automate and save time managing SUT compliance </a:t>
            </a:r>
          </a:p>
          <a:p>
            <a:pPr marL="697230" lvl="2" indent="-285750">
              <a:lnSpc>
                <a:spcPct val="100000"/>
              </a:lnSpc>
              <a:spcAft>
                <a:spcPts val="600"/>
              </a:spcAft>
              <a:buFont typeface="Courier New" panose="02070309020205020404" pitchFamily="49" charset="0"/>
              <a:buChar char="o"/>
            </a:pPr>
            <a:r>
              <a:rPr lang="en-US" sz="1400" dirty="0"/>
              <a:t>SUT Services powered by Vertex </a:t>
            </a:r>
            <a:endParaRPr lang="en-US" sz="1400" dirty="0">
              <a:cs typeface="Arial"/>
            </a:endParaRPr>
          </a:p>
          <a:p>
            <a:pPr marL="697230" lvl="2" indent="-285750">
              <a:lnSpc>
                <a:spcPct val="100000"/>
              </a:lnSpc>
              <a:spcAft>
                <a:spcPts val="600"/>
              </a:spcAft>
              <a:buFont typeface="Wingdings" panose="05000000000000000000" pitchFamily="2" charset="2"/>
              <a:buChar char="§"/>
            </a:pPr>
            <a:endParaRPr lang="en-US" sz="1400" dirty="0">
              <a:cs typeface="Arial"/>
            </a:endParaRPr>
          </a:p>
          <a:p>
            <a:pPr marL="534924" lvl="1" indent="-342900">
              <a:lnSpc>
                <a:spcPct val="100000"/>
              </a:lnSpc>
              <a:spcAft>
                <a:spcPts val="600"/>
              </a:spcAft>
              <a:buFont typeface="+mj-lt"/>
              <a:buAutoNum type="arabicPeriod" startAt="2"/>
            </a:pPr>
            <a:r>
              <a:rPr lang="en-US" sz="1400" dirty="0"/>
              <a:t>Maintaining SUT compliance through ongoing evaluations</a:t>
            </a:r>
            <a:endParaRPr lang="en-US" sz="1400" dirty="0">
              <a:cs typeface="Arial"/>
            </a:endParaRPr>
          </a:p>
        </p:txBody>
      </p:sp>
    </p:spTree>
    <p:extLst>
      <p:ext uri="{BB962C8B-B14F-4D97-AF65-F5344CB8AC3E}">
        <p14:creationId xmlns:p14="http://schemas.microsoft.com/office/powerpoint/2010/main" val="1122727619"/>
      </p:ext>
    </p:extLst>
  </p:cSld>
  <p:clrMapOvr>
    <a:masterClrMapping/>
  </p:clrMapOvr>
</p:sld>
</file>

<file path=ppt/theme/theme1.xml><?xml version="1.0" encoding="utf-8"?>
<a:theme xmlns:a="http://schemas.openxmlformats.org/drawingml/2006/main" name="Office Theme">
  <a:themeElements>
    <a:clrScheme name="CPAcom Brand Colors">
      <a:dk1>
        <a:srgbClr val="000000"/>
      </a:dk1>
      <a:lt1>
        <a:srgbClr val="FFFFFF"/>
      </a:lt1>
      <a:dk2>
        <a:srgbClr val="20176B"/>
      </a:dk2>
      <a:lt2>
        <a:srgbClr val="000000"/>
      </a:lt2>
      <a:accent1>
        <a:srgbClr val="73176D"/>
      </a:accent1>
      <a:accent2>
        <a:srgbClr val="EEB42E"/>
      </a:accent2>
      <a:accent3>
        <a:srgbClr val="41B6E6"/>
      </a:accent3>
      <a:accent4>
        <a:srgbClr val="48A23F"/>
      </a:accent4>
      <a:accent5>
        <a:srgbClr val="24837E"/>
      </a:accent5>
      <a:accent6>
        <a:srgbClr val="DC6B2F"/>
      </a:accent6>
      <a:hlink>
        <a:srgbClr val="73176D"/>
      </a:hlink>
      <a:folHlink>
        <a:srgbClr val="20176B"/>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PAcom_Brand_Template_180620  -  Read-Only" id="{33DC106A-2A3F-4505-8344-405C163B0C46}" vid="{B7BC75C3-E77B-4938-93D7-5B3B37AD79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CPA Template</Template>
  <TotalTime>370</TotalTime>
  <Words>1722</Words>
  <Application>Microsoft Office PowerPoint</Application>
  <PresentationFormat>On-screen Show (16:9)</PresentationFormat>
  <Paragraphs>143</Paragraphs>
  <Slides>11</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Courier New</vt:lpstr>
      <vt:lpstr>Lucida Grande</vt:lpstr>
      <vt:lpstr>Times New Roman</vt:lpstr>
      <vt:lpstr>Wingdings</vt:lpstr>
      <vt:lpstr>Office Theme</vt:lpstr>
      <vt:lpstr>The Importance of Sales &amp; Use Tax </vt:lpstr>
      <vt:lpstr>Agenda</vt:lpstr>
      <vt:lpstr>Why A Sales &amp; Use Tax Discussion Now</vt:lpstr>
      <vt:lpstr>PowerPoint Presentation</vt:lpstr>
      <vt:lpstr>What’s Changed  </vt:lpstr>
      <vt:lpstr>What This Means For Your Business</vt:lpstr>
      <vt:lpstr>Is Your Business Impacted?   </vt:lpstr>
      <vt:lpstr>What’s The Impact For You?</vt:lpstr>
      <vt:lpstr>How Our Firm Can Help  </vt:lpstr>
      <vt:lpstr>SUT Services Powered By Vertex </vt:lpstr>
      <vt:lpstr>PowerPoint Presentation</vt:lpstr>
    </vt:vector>
  </TitlesOfParts>
  <Company>Infinia Group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Sales &amp; Use Tax</dc:title>
  <dc:creator>Marianne Fisher</dc:creator>
  <cp:lastModifiedBy>Marianne Fisher</cp:lastModifiedBy>
  <cp:revision>11</cp:revision>
  <dcterms:created xsi:type="dcterms:W3CDTF">2019-04-23T14:45:20Z</dcterms:created>
  <dcterms:modified xsi:type="dcterms:W3CDTF">2019-05-08T14:34:28Z</dcterms:modified>
</cp:coreProperties>
</file>